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858000" cy="9144000"/>
  <p:embeddedFontLst>
    <p:embeddedFont>
      <p:font typeface="Calibri" panose="020F0502020204030204" pitchFamily="34" charset="0"/>
      <p:regular r:id="rId4"/>
      <p:bold r:id="rId5"/>
      <p:italic r:id="rId6"/>
      <p:boldItalic r:id="rId7"/>
    </p:embeddedFont>
    <p:embeddedFont>
      <p:font typeface="League Spartan" panose="020B0604020202020204" charset="0"/>
      <p:regular r:id="rId8"/>
      <p:bold r:id="rId9"/>
    </p:embeddedFont>
    <p:embeddedFont>
      <p:font typeface="Montserrat Light Italics" panose="020B0604020202020204" charset="0"/>
      <p:regular r:id="rId10"/>
      <p:italic r:id="rId11"/>
    </p:embeddedFont>
    <p:embeddedFont>
      <p:font typeface="Montserrat Bold" panose="020B0604020202020204" charset="0"/>
      <p:regular r:id="rId12"/>
      <p:bold r:id="rId13"/>
    </p:embeddedFont>
    <p:embeddedFont>
      <p:font typeface="Montserrat Light" panose="00000400000000000000" pitchFamily="50"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28" autoAdjust="0"/>
  </p:normalViewPr>
  <p:slideViewPr>
    <p:cSldViewPr>
      <p:cViewPr varScale="1">
        <p:scale>
          <a:sx n="99" d="100"/>
          <a:sy n="99" d="100"/>
        </p:scale>
        <p:origin x="9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hyperlink" Target="https://ufr-dsp.parisnanterre.fr/actualites/programme-ndd-2025"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mailto:lanuitdudroit.tj-nanterre@justice.fr" TargetMode="External"/><Relationship Id="rId17" Type="http://schemas.openxmlformats.org/officeDocument/2006/relationships/image" Target="../media/image13.pn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s://my.weezevent.com/la-nuit-du-droit-2024-1" TargetMode="External"/><Relationship Id="rId5" Type="http://schemas.openxmlformats.org/officeDocument/2006/relationships/image" Target="../media/image4.jpeg"/><Relationship Id="rId15" Type="http://schemas.openxmlformats.org/officeDocument/2006/relationships/image" Target="../media/image11.png"/><Relationship Id="rId10" Type="http://schemas.openxmlformats.org/officeDocument/2006/relationships/hyperlink" Target="https://my.weezevent.com/la-nuit-du-droit-1" TargetMode="External"/><Relationship Id="rId19" Type="http://schemas.openxmlformats.org/officeDocument/2006/relationships/hyperlink" Target="https://ufr-dsp.parisnanterre.fr/actualites/programme-ndd-2024" TargetMode="External"/><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jpe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1853"/>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096125" y="6643116"/>
            <a:ext cx="3597326" cy="916877"/>
            <a:chOff x="0" y="0"/>
            <a:chExt cx="3597326" cy="916876"/>
          </a:xfrm>
        </p:grpSpPr>
        <p:sp>
          <p:nvSpPr>
            <p:cNvPr id="3" name="Freeform 3"/>
            <p:cNvSpPr/>
            <p:nvPr/>
          </p:nvSpPr>
          <p:spPr>
            <a:xfrm>
              <a:off x="0" y="0"/>
              <a:ext cx="3596259" cy="916940"/>
            </a:xfrm>
            <a:custGeom>
              <a:avLst/>
              <a:gdLst/>
              <a:ahLst/>
              <a:cxnLst/>
              <a:rect l="l" t="t" r="r" b="b"/>
              <a:pathLst>
                <a:path w="3596259" h="916940">
                  <a:moveTo>
                    <a:pt x="0" y="0"/>
                  </a:moveTo>
                  <a:lnTo>
                    <a:pt x="0" y="916940"/>
                  </a:lnTo>
                  <a:lnTo>
                    <a:pt x="3596259" y="916940"/>
                  </a:lnTo>
                  <a:lnTo>
                    <a:pt x="3596259" y="0"/>
                  </a:lnTo>
                  <a:close/>
                </a:path>
              </a:pathLst>
            </a:custGeom>
            <a:solidFill>
              <a:srgbClr val="FFFFFF">
                <a:alpha val="72941"/>
              </a:srgbClr>
            </a:solidFill>
          </p:spPr>
        </p:sp>
      </p:grpSp>
      <p:sp>
        <p:nvSpPr>
          <p:cNvPr id="5" name="Freeform 5"/>
          <p:cNvSpPr/>
          <p:nvPr/>
        </p:nvSpPr>
        <p:spPr>
          <a:xfrm>
            <a:off x="119513" y="5281729"/>
            <a:ext cx="3076575" cy="2124075"/>
          </a:xfrm>
          <a:custGeom>
            <a:avLst/>
            <a:gdLst/>
            <a:ahLst/>
            <a:cxnLst/>
            <a:rect l="l" t="t" r="r" b="b"/>
            <a:pathLst>
              <a:path w="3076575" h="2124075">
                <a:moveTo>
                  <a:pt x="0" y="0"/>
                </a:moveTo>
                <a:lnTo>
                  <a:pt x="3076575" y="0"/>
                </a:lnTo>
                <a:lnTo>
                  <a:pt x="3076575" y="2124075"/>
                </a:lnTo>
                <a:lnTo>
                  <a:pt x="0" y="2124075"/>
                </a:lnTo>
                <a:lnTo>
                  <a:pt x="0" y="0"/>
                </a:lnTo>
                <a:close/>
              </a:path>
            </a:pathLst>
          </a:custGeom>
          <a:blipFill>
            <a:blip r:embed="rId2"/>
            <a:stretch>
              <a:fillRect t="-1269" b="-972"/>
            </a:stretch>
          </a:blipFill>
        </p:spPr>
      </p:sp>
      <p:sp>
        <p:nvSpPr>
          <p:cNvPr id="6" name="Freeform 6"/>
          <p:cNvSpPr/>
          <p:nvPr/>
        </p:nvSpPr>
        <p:spPr>
          <a:xfrm>
            <a:off x="3656476" y="6831597"/>
            <a:ext cx="257175" cy="276225"/>
          </a:xfrm>
          <a:custGeom>
            <a:avLst/>
            <a:gdLst/>
            <a:ahLst/>
            <a:cxnLst/>
            <a:rect l="l" t="t" r="r" b="b"/>
            <a:pathLst>
              <a:path w="257175" h="276225">
                <a:moveTo>
                  <a:pt x="0" y="0"/>
                </a:moveTo>
                <a:lnTo>
                  <a:pt x="257175" y="0"/>
                </a:lnTo>
                <a:lnTo>
                  <a:pt x="257175" y="276225"/>
                </a:lnTo>
                <a:lnTo>
                  <a:pt x="0" y="276225"/>
                </a:lnTo>
                <a:lnTo>
                  <a:pt x="0" y="0"/>
                </a:lnTo>
                <a:close/>
              </a:path>
            </a:pathLst>
          </a:custGeom>
          <a:blipFill>
            <a:blip r:embed="rId3"/>
            <a:stretch>
              <a:fillRect/>
            </a:stretch>
          </a:blipFill>
        </p:spPr>
      </p:sp>
      <p:sp>
        <p:nvSpPr>
          <p:cNvPr id="7" name="Freeform 7"/>
          <p:cNvSpPr/>
          <p:nvPr/>
        </p:nvSpPr>
        <p:spPr>
          <a:xfrm>
            <a:off x="3656476" y="7220645"/>
            <a:ext cx="257175" cy="247650"/>
          </a:xfrm>
          <a:custGeom>
            <a:avLst/>
            <a:gdLst/>
            <a:ahLst/>
            <a:cxnLst/>
            <a:rect l="l" t="t" r="r" b="b"/>
            <a:pathLst>
              <a:path w="257175" h="247650">
                <a:moveTo>
                  <a:pt x="0" y="0"/>
                </a:moveTo>
                <a:lnTo>
                  <a:pt x="257175" y="0"/>
                </a:lnTo>
                <a:lnTo>
                  <a:pt x="257175" y="247650"/>
                </a:lnTo>
                <a:lnTo>
                  <a:pt x="0" y="247650"/>
                </a:lnTo>
                <a:lnTo>
                  <a:pt x="0" y="0"/>
                </a:lnTo>
                <a:close/>
              </a:path>
            </a:pathLst>
          </a:custGeom>
          <a:blipFill>
            <a:blip r:embed="rId4"/>
            <a:stretch>
              <a:fillRect l="-8751" r="-2359"/>
            </a:stretch>
          </a:blipFill>
        </p:spPr>
      </p:sp>
      <p:sp>
        <p:nvSpPr>
          <p:cNvPr id="8" name="Freeform 8"/>
          <p:cNvSpPr/>
          <p:nvPr/>
        </p:nvSpPr>
        <p:spPr>
          <a:xfrm>
            <a:off x="7170791" y="657920"/>
            <a:ext cx="1647825" cy="1657350"/>
          </a:xfrm>
          <a:custGeom>
            <a:avLst/>
            <a:gdLst/>
            <a:ahLst/>
            <a:cxnLst/>
            <a:rect l="l" t="t" r="r" b="b"/>
            <a:pathLst>
              <a:path w="1647825" h="1657350">
                <a:moveTo>
                  <a:pt x="0" y="0"/>
                </a:moveTo>
                <a:lnTo>
                  <a:pt x="1647825" y="0"/>
                </a:lnTo>
                <a:lnTo>
                  <a:pt x="1647825" y="1657350"/>
                </a:lnTo>
                <a:lnTo>
                  <a:pt x="0" y="1657350"/>
                </a:lnTo>
                <a:lnTo>
                  <a:pt x="0" y="0"/>
                </a:lnTo>
                <a:close/>
              </a:path>
            </a:pathLst>
          </a:custGeom>
          <a:blipFill>
            <a:blip r:embed="rId5"/>
            <a:stretch>
              <a:fillRect l="-420" r="-157"/>
            </a:stretch>
          </a:blipFill>
        </p:spPr>
      </p:sp>
      <p:sp>
        <p:nvSpPr>
          <p:cNvPr id="9" name="Freeform 9"/>
          <p:cNvSpPr/>
          <p:nvPr/>
        </p:nvSpPr>
        <p:spPr>
          <a:xfrm>
            <a:off x="7190899" y="6859161"/>
            <a:ext cx="1291174" cy="338347"/>
          </a:xfrm>
          <a:custGeom>
            <a:avLst/>
            <a:gdLst/>
            <a:ahLst/>
            <a:cxnLst/>
            <a:rect l="l" t="t" r="r" b="b"/>
            <a:pathLst>
              <a:path w="1133475" h="247650">
                <a:moveTo>
                  <a:pt x="0" y="0"/>
                </a:moveTo>
                <a:lnTo>
                  <a:pt x="1133475" y="0"/>
                </a:lnTo>
                <a:lnTo>
                  <a:pt x="1133475" y="247650"/>
                </a:lnTo>
                <a:lnTo>
                  <a:pt x="0" y="247650"/>
                </a:lnTo>
                <a:lnTo>
                  <a:pt x="0" y="0"/>
                </a:lnTo>
                <a:close/>
              </a:path>
            </a:pathLst>
          </a:custGeom>
          <a:blipFill>
            <a:blip r:embed="rId6"/>
            <a:stretch>
              <a:fillRect/>
            </a:stretch>
          </a:blipFill>
        </p:spPr>
      </p:sp>
      <p:grpSp>
        <p:nvGrpSpPr>
          <p:cNvPr id="10" name="Group 10"/>
          <p:cNvGrpSpPr>
            <a:grpSpLocks noChangeAspect="1"/>
          </p:cNvGrpSpPr>
          <p:nvPr/>
        </p:nvGrpSpPr>
        <p:grpSpPr>
          <a:xfrm rot="8237880">
            <a:off x="9049483" y="847449"/>
            <a:ext cx="1298362" cy="1275036"/>
            <a:chOff x="0" y="0"/>
            <a:chExt cx="1731150" cy="1700047"/>
          </a:xfrm>
        </p:grpSpPr>
        <p:sp>
          <p:nvSpPr>
            <p:cNvPr id="11" name="Freeform 11"/>
            <p:cNvSpPr/>
            <p:nvPr/>
          </p:nvSpPr>
          <p:spPr>
            <a:xfrm>
              <a:off x="0" y="0"/>
              <a:ext cx="1731137" cy="1700022"/>
            </a:xfrm>
            <a:custGeom>
              <a:avLst/>
              <a:gdLst/>
              <a:ahLst/>
              <a:cxnLst/>
              <a:rect l="l" t="t" r="r" b="b"/>
              <a:pathLst>
                <a:path w="1731137" h="1700022">
                  <a:moveTo>
                    <a:pt x="0" y="1700022"/>
                  </a:moveTo>
                  <a:lnTo>
                    <a:pt x="1731137" y="1700022"/>
                  </a:lnTo>
                  <a:lnTo>
                    <a:pt x="1731137" y="0"/>
                  </a:lnTo>
                  <a:lnTo>
                    <a:pt x="0" y="0"/>
                  </a:lnTo>
                  <a:lnTo>
                    <a:pt x="0" y="1700022"/>
                  </a:lnTo>
                  <a:close/>
                </a:path>
              </a:pathLst>
            </a:custGeom>
            <a:blipFill>
              <a:blip r:embed="rId7">
                <a:alphaModFix amt="55000"/>
              </a:blip>
              <a:stretch>
                <a:fillRect l="-5654" b="-1"/>
              </a:stretch>
            </a:blipFill>
          </p:spPr>
        </p:sp>
      </p:grpSp>
      <p:sp>
        <p:nvSpPr>
          <p:cNvPr id="12" name="Freeform 12"/>
          <p:cNvSpPr/>
          <p:nvPr/>
        </p:nvSpPr>
        <p:spPr>
          <a:xfrm>
            <a:off x="8962644" y="730250"/>
            <a:ext cx="1413256" cy="1295400"/>
          </a:xfrm>
          <a:custGeom>
            <a:avLst/>
            <a:gdLst/>
            <a:ahLst/>
            <a:cxnLst/>
            <a:rect l="l" t="t" r="r" b="b"/>
            <a:pathLst>
              <a:path w="1436837" h="1205922">
                <a:moveTo>
                  <a:pt x="0" y="0"/>
                </a:moveTo>
                <a:lnTo>
                  <a:pt x="1436837" y="0"/>
                </a:lnTo>
                <a:lnTo>
                  <a:pt x="1436837" y="1205922"/>
                </a:lnTo>
                <a:lnTo>
                  <a:pt x="0" y="1205922"/>
                </a:lnTo>
                <a:lnTo>
                  <a:pt x="0" y="0"/>
                </a:lnTo>
                <a:close/>
              </a:path>
            </a:pathLst>
          </a:custGeom>
          <a:blipFill>
            <a:blip r:embed="rId8">
              <a:alphaModFix amt="55000"/>
            </a:blip>
            <a:stretch>
              <a:fillRect l="-1417" r="-1510"/>
            </a:stretch>
          </a:blipFill>
        </p:spPr>
      </p:sp>
      <p:grpSp>
        <p:nvGrpSpPr>
          <p:cNvPr id="13" name="Group 13"/>
          <p:cNvGrpSpPr>
            <a:grpSpLocks noChangeAspect="1"/>
          </p:cNvGrpSpPr>
          <p:nvPr/>
        </p:nvGrpSpPr>
        <p:grpSpPr>
          <a:xfrm>
            <a:off x="3573033" y="6290534"/>
            <a:ext cx="279397" cy="279140"/>
            <a:chOff x="0" y="0"/>
            <a:chExt cx="279400" cy="279133"/>
          </a:xfrm>
        </p:grpSpPr>
        <p:sp>
          <p:nvSpPr>
            <p:cNvPr id="14" name="Freeform 14"/>
            <p:cNvSpPr/>
            <p:nvPr/>
          </p:nvSpPr>
          <p:spPr>
            <a:xfrm>
              <a:off x="114681" y="90170"/>
              <a:ext cx="51816" cy="51562"/>
            </a:xfrm>
            <a:custGeom>
              <a:avLst/>
              <a:gdLst/>
              <a:ahLst/>
              <a:cxnLst/>
              <a:rect l="l" t="t" r="r" b="b"/>
              <a:pathLst>
                <a:path w="51816" h="51562">
                  <a:moveTo>
                    <a:pt x="26289" y="51562"/>
                  </a:moveTo>
                  <a:cubicBezTo>
                    <a:pt x="31877" y="51562"/>
                    <a:pt x="36068" y="49784"/>
                    <a:pt x="38608" y="48768"/>
                  </a:cubicBezTo>
                  <a:cubicBezTo>
                    <a:pt x="40005" y="48387"/>
                    <a:pt x="40767" y="47371"/>
                    <a:pt x="39624" y="45974"/>
                  </a:cubicBezTo>
                  <a:lnTo>
                    <a:pt x="37846" y="43180"/>
                  </a:lnTo>
                  <a:cubicBezTo>
                    <a:pt x="37084" y="42164"/>
                    <a:pt x="36068" y="42164"/>
                    <a:pt x="35052" y="42799"/>
                  </a:cubicBezTo>
                  <a:cubicBezTo>
                    <a:pt x="32893" y="44577"/>
                    <a:pt x="29464" y="45593"/>
                    <a:pt x="25908" y="45593"/>
                  </a:cubicBezTo>
                  <a:cubicBezTo>
                    <a:pt x="14732" y="45593"/>
                    <a:pt x="6223" y="37211"/>
                    <a:pt x="6223" y="25908"/>
                  </a:cubicBezTo>
                  <a:cubicBezTo>
                    <a:pt x="6223" y="14605"/>
                    <a:pt x="15367" y="5588"/>
                    <a:pt x="26543" y="5588"/>
                  </a:cubicBezTo>
                  <a:cubicBezTo>
                    <a:pt x="39116" y="5588"/>
                    <a:pt x="46228" y="14351"/>
                    <a:pt x="46228" y="25908"/>
                  </a:cubicBezTo>
                  <a:cubicBezTo>
                    <a:pt x="46228" y="31496"/>
                    <a:pt x="43815" y="35433"/>
                    <a:pt x="41275" y="35433"/>
                  </a:cubicBezTo>
                  <a:cubicBezTo>
                    <a:pt x="39878" y="35433"/>
                    <a:pt x="39116" y="34671"/>
                    <a:pt x="39116" y="32639"/>
                  </a:cubicBezTo>
                  <a:lnTo>
                    <a:pt x="39116" y="20447"/>
                  </a:lnTo>
                  <a:cubicBezTo>
                    <a:pt x="39116" y="19050"/>
                    <a:pt x="39497" y="16891"/>
                    <a:pt x="40132" y="15494"/>
                  </a:cubicBezTo>
                  <a:lnTo>
                    <a:pt x="40132" y="15113"/>
                  </a:lnTo>
                  <a:cubicBezTo>
                    <a:pt x="40894" y="13716"/>
                    <a:pt x="39751" y="12700"/>
                    <a:pt x="38354" y="12700"/>
                  </a:cubicBezTo>
                  <a:lnTo>
                    <a:pt x="33401" y="12700"/>
                  </a:lnTo>
                  <a:cubicBezTo>
                    <a:pt x="32004" y="12700"/>
                    <a:pt x="30988" y="13462"/>
                    <a:pt x="31242" y="14097"/>
                  </a:cubicBezTo>
                  <a:cubicBezTo>
                    <a:pt x="31496" y="14732"/>
                    <a:pt x="30861" y="14859"/>
                    <a:pt x="29845" y="13716"/>
                  </a:cubicBezTo>
                  <a:cubicBezTo>
                    <a:pt x="28448" y="12700"/>
                    <a:pt x="26289" y="11557"/>
                    <a:pt x="23495" y="11557"/>
                  </a:cubicBezTo>
                  <a:cubicBezTo>
                    <a:pt x="16129" y="11557"/>
                    <a:pt x="11176" y="17907"/>
                    <a:pt x="11176" y="25527"/>
                  </a:cubicBezTo>
                  <a:cubicBezTo>
                    <a:pt x="11176" y="33909"/>
                    <a:pt x="17526" y="39497"/>
                    <a:pt x="24130" y="39497"/>
                  </a:cubicBezTo>
                  <a:cubicBezTo>
                    <a:pt x="26924" y="39497"/>
                    <a:pt x="29337" y="38481"/>
                    <a:pt x="31496" y="36703"/>
                  </a:cubicBezTo>
                  <a:cubicBezTo>
                    <a:pt x="32512" y="35687"/>
                    <a:pt x="33274" y="34925"/>
                    <a:pt x="33274" y="35306"/>
                  </a:cubicBezTo>
                  <a:cubicBezTo>
                    <a:pt x="33274" y="35687"/>
                    <a:pt x="33274" y="35687"/>
                    <a:pt x="33274" y="35687"/>
                  </a:cubicBezTo>
                  <a:cubicBezTo>
                    <a:pt x="34036" y="38862"/>
                    <a:pt x="36830" y="40259"/>
                    <a:pt x="40259" y="40259"/>
                  </a:cubicBezTo>
                  <a:cubicBezTo>
                    <a:pt x="46863" y="40259"/>
                    <a:pt x="51816" y="34290"/>
                    <a:pt x="51816" y="25527"/>
                  </a:cubicBezTo>
                  <a:cubicBezTo>
                    <a:pt x="51816" y="10795"/>
                    <a:pt x="40894" y="0"/>
                    <a:pt x="26289" y="0"/>
                  </a:cubicBezTo>
                  <a:cubicBezTo>
                    <a:pt x="11684" y="0"/>
                    <a:pt x="0" y="11176"/>
                    <a:pt x="0" y="25908"/>
                  </a:cubicBezTo>
                  <a:cubicBezTo>
                    <a:pt x="381" y="40640"/>
                    <a:pt x="11176" y="51435"/>
                    <a:pt x="25908" y="51435"/>
                  </a:cubicBezTo>
                  <a:close/>
                  <a:moveTo>
                    <a:pt x="25908" y="33274"/>
                  </a:moveTo>
                  <a:cubicBezTo>
                    <a:pt x="22352" y="33274"/>
                    <a:pt x="20320" y="29718"/>
                    <a:pt x="20320" y="25908"/>
                  </a:cubicBezTo>
                  <a:cubicBezTo>
                    <a:pt x="20320" y="22098"/>
                    <a:pt x="22479" y="18923"/>
                    <a:pt x="25908" y="18923"/>
                  </a:cubicBezTo>
                  <a:cubicBezTo>
                    <a:pt x="29718" y="18923"/>
                    <a:pt x="31877" y="22098"/>
                    <a:pt x="31877" y="25908"/>
                  </a:cubicBezTo>
                  <a:cubicBezTo>
                    <a:pt x="31877" y="30099"/>
                    <a:pt x="29464" y="33274"/>
                    <a:pt x="25908" y="33274"/>
                  </a:cubicBezTo>
                  <a:close/>
                </a:path>
              </a:pathLst>
            </a:custGeom>
            <a:solidFill>
              <a:srgbClr val="FCFCFC"/>
            </a:solidFill>
          </p:spPr>
        </p:sp>
        <p:sp>
          <p:nvSpPr>
            <p:cNvPr id="15" name="Freeform 15"/>
            <p:cNvSpPr/>
            <p:nvPr/>
          </p:nvSpPr>
          <p:spPr>
            <a:xfrm>
              <a:off x="63373" y="63500"/>
              <a:ext cx="152527" cy="152019"/>
            </a:xfrm>
            <a:custGeom>
              <a:avLst/>
              <a:gdLst/>
              <a:ahLst/>
              <a:cxnLst/>
              <a:rect l="l" t="t" r="r" b="b"/>
              <a:pathLst>
                <a:path w="152527" h="152019">
                  <a:moveTo>
                    <a:pt x="77978" y="8128"/>
                  </a:moveTo>
                  <a:lnTo>
                    <a:pt x="78994" y="8890"/>
                  </a:lnTo>
                  <a:lnTo>
                    <a:pt x="76835" y="8890"/>
                  </a:lnTo>
                  <a:lnTo>
                    <a:pt x="77851" y="8128"/>
                  </a:lnTo>
                  <a:close/>
                  <a:moveTo>
                    <a:pt x="22860" y="53721"/>
                  </a:moveTo>
                  <a:lnTo>
                    <a:pt x="22860" y="71247"/>
                  </a:lnTo>
                  <a:lnTo>
                    <a:pt x="9906" y="64643"/>
                  </a:lnTo>
                  <a:lnTo>
                    <a:pt x="22860" y="53721"/>
                  </a:lnTo>
                  <a:close/>
                  <a:moveTo>
                    <a:pt x="132969" y="53721"/>
                  </a:moveTo>
                  <a:lnTo>
                    <a:pt x="145923" y="64643"/>
                  </a:lnTo>
                  <a:lnTo>
                    <a:pt x="132969" y="71247"/>
                  </a:lnTo>
                  <a:lnTo>
                    <a:pt x="132969" y="53721"/>
                  </a:lnTo>
                  <a:close/>
                  <a:moveTo>
                    <a:pt x="125984" y="15875"/>
                  </a:moveTo>
                  <a:lnTo>
                    <a:pt x="125984" y="74803"/>
                  </a:lnTo>
                  <a:lnTo>
                    <a:pt x="77978" y="99695"/>
                  </a:lnTo>
                  <a:lnTo>
                    <a:pt x="29972" y="75184"/>
                  </a:lnTo>
                  <a:lnTo>
                    <a:pt x="29972" y="15875"/>
                  </a:lnTo>
                  <a:close/>
                  <a:moveTo>
                    <a:pt x="7112" y="70866"/>
                  </a:moveTo>
                  <a:lnTo>
                    <a:pt x="50546" y="93345"/>
                  </a:lnTo>
                  <a:lnTo>
                    <a:pt x="7112" y="122809"/>
                  </a:lnTo>
                  <a:lnTo>
                    <a:pt x="7112" y="70866"/>
                  </a:lnTo>
                  <a:close/>
                  <a:moveTo>
                    <a:pt x="149098" y="70866"/>
                  </a:moveTo>
                  <a:lnTo>
                    <a:pt x="149098" y="122682"/>
                  </a:lnTo>
                  <a:lnTo>
                    <a:pt x="105664" y="93218"/>
                  </a:lnTo>
                  <a:lnTo>
                    <a:pt x="149098" y="70739"/>
                  </a:lnTo>
                  <a:close/>
                  <a:moveTo>
                    <a:pt x="98679" y="96774"/>
                  </a:moveTo>
                  <a:lnTo>
                    <a:pt x="149098" y="131064"/>
                  </a:lnTo>
                  <a:lnTo>
                    <a:pt x="149098" y="148590"/>
                  </a:lnTo>
                  <a:lnTo>
                    <a:pt x="7112" y="148590"/>
                  </a:lnTo>
                  <a:lnTo>
                    <a:pt x="7112" y="131191"/>
                  </a:lnTo>
                  <a:lnTo>
                    <a:pt x="57531" y="96901"/>
                  </a:lnTo>
                  <a:lnTo>
                    <a:pt x="76454" y="106680"/>
                  </a:lnTo>
                  <a:cubicBezTo>
                    <a:pt x="76962" y="106807"/>
                    <a:pt x="77470" y="106934"/>
                    <a:pt x="77978" y="106934"/>
                  </a:cubicBezTo>
                  <a:cubicBezTo>
                    <a:pt x="78486" y="106934"/>
                    <a:pt x="78994" y="106807"/>
                    <a:pt x="79502" y="106680"/>
                  </a:cubicBezTo>
                  <a:lnTo>
                    <a:pt x="98425" y="96901"/>
                  </a:lnTo>
                  <a:close/>
                  <a:moveTo>
                    <a:pt x="77724" y="0"/>
                  </a:moveTo>
                  <a:cubicBezTo>
                    <a:pt x="76962" y="0"/>
                    <a:pt x="76200" y="254"/>
                    <a:pt x="75438" y="762"/>
                  </a:cubicBezTo>
                  <a:lnTo>
                    <a:pt x="65659" y="8763"/>
                  </a:lnTo>
                  <a:lnTo>
                    <a:pt x="26416" y="8763"/>
                  </a:lnTo>
                  <a:cubicBezTo>
                    <a:pt x="24257" y="8763"/>
                    <a:pt x="22860" y="10160"/>
                    <a:pt x="22860" y="12319"/>
                  </a:cubicBezTo>
                  <a:lnTo>
                    <a:pt x="22860" y="44577"/>
                  </a:lnTo>
                  <a:lnTo>
                    <a:pt x="1143" y="62484"/>
                  </a:lnTo>
                  <a:cubicBezTo>
                    <a:pt x="762" y="62865"/>
                    <a:pt x="381" y="63246"/>
                    <a:pt x="381" y="63500"/>
                  </a:cubicBezTo>
                  <a:cubicBezTo>
                    <a:pt x="381" y="63754"/>
                    <a:pt x="0" y="64262"/>
                    <a:pt x="0" y="64516"/>
                  </a:cubicBezTo>
                  <a:lnTo>
                    <a:pt x="0" y="152019"/>
                  </a:lnTo>
                  <a:lnTo>
                    <a:pt x="152527" y="152019"/>
                  </a:lnTo>
                  <a:lnTo>
                    <a:pt x="152527" y="60706"/>
                  </a:lnTo>
                  <a:lnTo>
                    <a:pt x="132969" y="44577"/>
                  </a:lnTo>
                  <a:lnTo>
                    <a:pt x="132969" y="12319"/>
                  </a:lnTo>
                  <a:cubicBezTo>
                    <a:pt x="132969" y="10160"/>
                    <a:pt x="131572" y="8763"/>
                    <a:pt x="129413" y="8763"/>
                  </a:cubicBezTo>
                  <a:lnTo>
                    <a:pt x="89916" y="8763"/>
                  </a:lnTo>
                  <a:lnTo>
                    <a:pt x="80137" y="762"/>
                  </a:lnTo>
                  <a:cubicBezTo>
                    <a:pt x="79375" y="254"/>
                    <a:pt x="78613" y="0"/>
                    <a:pt x="77851" y="0"/>
                  </a:cubicBezTo>
                  <a:close/>
                </a:path>
              </a:pathLst>
            </a:custGeom>
            <a:solidFill>
              <a:srgbClr val="FCFCFC"/>
            </a:solidFill>
          </p:spPr>
        </p:sp>
      </p:grpSp>
      <p:sp>
        <p:nvSpPr>
          <p:cNvPr id="17" name="Freeform 17"/>
          <p:cNvSpPr/>
          <p:nvPr/>
        </p:nvSpPr>
        <p:spPr>
          <a:xfrm>
            <a:off x="9806523" y="6769694"/>
            <a:ext cx="828675" cy="647700"/>
          </a:xfrm>
          <a:custGeom>
            <a:avLst/>
            <a:gdLst/>
            <a:ahLst/>
            <a:cxnLst/>
            <a:rect l="l" t="t" r="r" b="b"/>
            <a:pathLst>
              <a:path w="828675" h="647700">
                <a:moveTo>
                  <a:pt x="0" y="0"/>
                </a:moveTo>
                <a:lnTo>
                  <a:pt x="828675" y="0"/>
                </a:lnTo>
                <a:lnTo>
                  <a:pt x="828675" y="647700"/>
                </a:lnTo>
                <a:lnTo>
                  <a:pt x="0" y="647700"/>
                </a:lnTo>
                <a:lnTo>
                  <a:pt x="0" y="0"/>
                </a:lnTo>
                <a:close/>
              </a:path>
            </a:pathLst>
          </a:custGeom>
          <a:blipFill>
            <a:blip r:embed="rId9"/>
            <a:stretch>
              <a:fillRect/>
            </a:stretch>
          </a:blipFill>
        </p:spPr>
        <p:txBody>
          <a:bodyPr/>
          <a:lstStyle/>
          <a:p>
            <a:endParaRPr lang="fr-FR" dirty="0"/>
          </a:p>
        </p:txBody>
      </p:sp>
      <p:sp>
        <p:nvSpPr>
          <p:cNvPr id="27" name="TextBox 27"/>
          <p:cNvSpPr txBox="1"/>
          <p:nvPr/>
        </p:nvSpPr>
        <p:spPr>
          <a:xfrm>
            <a:off x="8972055" y="1220476"/>
            <a:ext cx="1463136" cy="359073"/>
          </a:xfrm>
          <a:prstGeom prst="rect">
            <a:avLst/>
          </a:prstGeom>
        </p:spPr>
        <p:txBody>
          <a:bodyPr wrap="square" lIns="0" tIns="0" rIns="0" bIns="0" rtlCol="0" anchor="t">
            <a:spAutoFit/>
          </a:bodyPr>
          <a:lstStyle/>
          <a:p>
            <a:pPr algn="ctr">
              <a:lnSpc>
                <a:spcPts val="1399"/>
              </a:lnSpc>
            </a:pPr>
            <a:r>
              <a:rPr lang="en-US" sz="1200" b="1" dirty="0">
                <a:solidFill>
                  <a:schemeClr val="bg1">
                    <a:alpha val="83922"/>
                  </a:schemeClr>
                </a:solidFill>
                <a:latin typeface="League Spartan"/>
                <a:ea typeface="League Spartan"/>
                <a:cs typeface="League Spartan"/>
                <a:sym typeface="League Spartan"/>
              </a:rPr>
              <a:t>LOI ET SOCIETE </a:t>
            </a:r>
          </a:p>
          <a:p>
            <a:pPr algn="ctr">
              <a:lnSpc>
                <a:spcPts val="1399"/>
              </a:lnSpc>
            </a:pPr>
            <a:r>
              <a:rPr lang="en-US" sz="1200" b="1" dirty="0">
                <a:solidFill>
                  <a:schemeClr val="bg1">
                    <a:alpha val="83922"/>
                  </a:schemeClr>
                </a:solidFill>
                <a:latin typeface="League Spartan"/>
                <a:ea typeface="League Spartan"/>
                <a:cs typeface="League Spartan"/>
                <a:sym typeface="League Spartan"/>
              </a:rPr>
              <a:t>A L’UNISSON</a:t>
            </a:r>
          </a:p>
        </p:txBody>
      </p:sp>
      <p:sp>
        <p:nvSpPr>
          <p:cNvPr id="28" name="TextBox 28"/>
          <p:cNvSpPr txBox="1"/>
          <p:nvPr/>
        </p:nvSpPr>
        <p:spPr>
          <a:xfrm>
            <a:off x="7822082" y="2779395"/>
            <a:ext cx="2186654" cy="369513"/>
          </a:xfrm>
          <a:prstGeom prst="rect">
            <a:avLst/>
          </a:prstGeom>
        </p:spPr>
        <p:txBody>
          <a:bodyPr lIns="0" tIns="0" rIns="0" bIns="0" rtlCol="0" anchor="t">
            <a:spAutoFit/>
          </a:bodyPr>
          <a:lstStyle/>
          <a:p>
            <a:pPr algn="ctr">
              <a:lnSpc>
                <a:spcPts val="1425"/>
              </a:lnSpc>
            </a:pPr>
            <a:r>
              <a:rPr lang="en-US" sz="1170" b="1" spc="81" dirty="0">
                <a:solidFill>
                  <a:srgbClr val="FFFFFF"/>
                </a:solidFill>
                <a:latin typeface="Montserrat Bold"/>
                <a:ea typeface="Montserrat Bold"/>
                <a:cs typeface="Montserrat Bold"/>
                <a:sym typeface="Montserrat Bold"/>
              </a:rPr>
              <a:t>JEUDI 02 OCTOBRE 2025 DE 16H30 À 20H00 </a:t>
            </a:r>
          </a:p>
        </p:txBody>
      </p:sp>
      <p:sp>
        <p:nvSpPr>
          <p:cNvPr id="30" name="TextBox 30"/>
          <p:cNvSpPr txBox="1"/>
          <p:nvPr/>
        </p:nvSpPr>
        <p:spPr>
          <a:xfrm>
            <a:off x="7190899" y="3494894"/>
            <a:ext cx="3476920" cy="1181672"/>
          </a:xfrm>
          <a:prstGeom prst="rect">
            <a:avLst/>
          </a:prstGeom>
        </p:spPr>
        <p:txBody>
          <a:bodyPr lIns="0" tIns="0" rIns="0" bIns="0" rtlCol="0" anchor="t">
            <a:spAutoFit/>
          </a:bodyPr>
          <a:lstStyle/>
          <a:p>
            <a:pPr algn="ctr">
              <a:lnSpc>
                <a:spcPts val="1338"/>
              </a:lnSpc>
            </a:pPr>
            <a:r>
              <a:rPr lang="en-US" sz="949" b="1" spc="189" dirty="0">
                <a:solidFill>
                  <a:srgbClr val="FCFCFC"/>
                </a:solidFill>
                <a:latin typeface="Montserrat Bold"/>
                <a:ea typeface="Montserrat Bold"/>
                <a:cs typeface="Montserrat Bold"/>
                <a:sym typeface="Montserrat Bold"/>
              </a:rPr>
              <a:t>Anniversaire de la Constitution de 1958</a:t>
            </a:r>
          </a:p>
          <a:p>
            <a:pPr algn="ctr">
              <a:lnSpc>
                <a:spcPts val="1267"/>
              </a:lnSpc>
            </a:pPr>
            <a:r>
              <a:rPr lang="en-US" sz="899" dirty="0">
                <a:solidFill>
                  <a:srgbClr val="FCFCFC"/>
                </a:solidFill>
                <a:latin typeface="Montserrat Light"/>
                <a:ea typeface="Montserrat Light"/>
                <a:cs typeface="Montserrat Light"/>
                <a:sym typeface="Montserrat Light"/>
              </a:rPr>
              <a:t> </a:t>
            </a:r>
          </a:p>
          <a:p>
            <a:pPr algn="ctr">
              <a:lnSpc>
                <a:spcPts val="1133"/>
              </a:lnSpc>
            </a:pPr>
            <a:r>
              <a:rPr lang="en-US" sz="849" spc="169" dirty="0">
                <a:solidFill>
                  <a:srgbClr val="FCFCFC"/>
                </a:solidFill>
                <a:latin typeface="Montserrat Light"/>
                <a:ea typeface="Montserrat Light"/>
                <a:cs typeface="Montserrat Light"/>
                <a:sym typeface="Montserrat Light"/>
              </a:rPr>
              <a:t>En 2017, M. Laurent Fabius, </a:t>
            </a:r>
            <a:r>
              <a:rPr lang="en-US" sz="849" spc="169" dirty="0" err="1">
                <a:solidFill>
                  <a:srgbClr val="FCFCFC"/>
                </a:solidFill>
                <a:latin typeface="Montserrat Light"/>
                <a:ea typeface="Montserrat Light"/>
                <a:cs typeface="Montserrat Light"/>
                <a:sym typeface="Montserrat Light"/>
              </a:rPr>
              <a:t>Président</a:t>
            </a:r>
            <a:r>
              <a:rPr lang="en-US" sz="849" spc="169" dirty="0">
                <a:solidFill>
                  <a:srgbClr val="FCFCFC"/>
                </a:solidFill>
                <a:latin typeface="Montserrat Light"/>
                <a:ea typeface="Montserrat Light"/>
                <a:cs typeface="Montserrat Light"/>
                <a:sym typeface="Montserrat Light"/>
              </a:rPr>
              <a:t> du Conseil constitutionnel, a souhaité qu’on puisse consacrer, chaque année, la soirée du </a:t>
            </a:r>
          </a:p>
          <a:p>
            <a:pPr algn="ctr">
              <a:lnSpc>
                <a:spcPts val="1133"/>
              </a:lnSpc>
            </a:pPr>
            <a:r>
              <a:rPr lang="en-US" sz="849" spc="169" dirty="0">
                <a:solidFill>
                  <a:srgbClr val="FCFCFC"/>
                </a:solidFill>
                <a:latin typeface="Montserrat Light"/>
                <a:ea typeface="Montserrat Light"/>
                <a:cs typeface="Montserrat Light"/>
                <a:sym typeface="Montserrat Light"/>
              </a:rPr>
              <a:t>4 octobre (mais cette année le 2 octobre) </a:t>
            </a:r>
          </a:p>
          <a:p>
            <a:pPr algn="ctr">
              <a:lnSpc>
                <a:spcPts val="1133"/>
              </a:lnSpc>
            </a:pPr>
            <a:r>
              <a:rPr lang="en-US" sz="849" spc="169" dirty="0" err="1">
                <a:solidFill>
                  <a:srgbClr val="FCFCFC"/>
                </a:solidFill>
                <a:latin typeface="Montserrat Light"/>
                <a:ea typeface="Montserrat Light"/>
                <a:cs typeface="Montserrat Light"/>
                <a:sym typeface="Montserrat Light"/>
              </a:rPr>
              <a:t>à</a:t>
            </a:r>
            <a:r>
              <a:rPr lang="en-US" sz="849" spc="169" dirty="0">
                <a:solidFill>
                  <a:srgbClr val="FCFCFC"/>
                </a:solidFill>
                <a:latin typeface="Montserrat Light"/>
                <a:ea typeface="Montserrat Light"/>
                <a:cs typeface="Montserrat Light"/>
                <a:sym typeface="Montserrat Light"/>
              </a:rPr>
              <a:t> célébrer le Droit, dont la Constitution </a:t>
            </a:r>
            <a:r>
              <a:rPr lang="en-US" sz="849" spc="169" dirty="0" err="1">
                <a:solidFill>
                  <a:srgbClr val="FCFCFC"/>
                </a:solidFill>
                <a:latin typeface="Montserrat Light"/>
                <a:ea typeface="Montserrat Light"/>
                <a:cs typeface="Montserrat Light"/>
                <a:sym typeface="Montserrat Light"/>
              </a:rPr>
              <a:t>est</a:t>
            </a:r>
            <a:r>
              <a:rPr lang="en-US" sz="849" spc="169" dirty="0">
                <a:solidFill>
                  <a:srgbClr val="FCFCFC"/>
                </a:solidFill>
                <a:latin typeface="Montserrat Light"/>
                <a:ea typeface="Montserrat Light"/>
                <a:cs typeface="Montserrat Light"/>
                <a:sym typeface="Montserrat Light"/>
              </a:rPr>
              <a:t> </a:t>
            </a:r>
          </a:p>
          <a:p>
            <a:pPr algn="ctr">
              <a:lnSpc>
                <a:spcPts val="1133"/>
              </a:lnSpc>
            </a:pPr>
            <a:r>
              <a:rPr lang="en-US" sz="849" spc="169" dirty="0">
                <a:solidFill>
                  <a:srgbClr val="FCFCFC"/>
                </a:solidFill>
                <a:latin typeface="Montserrat Light"/>
                <a:ea typeface="Montserrat Light"/>
                <a:cs typeface="Montserrat Light"/>
                <a:sym typeface="Montserrat Light"/>
              </a:rPr>
              <a:t>la clé de voûte. </a:t>
            </a:r>
          </a:p>
        </p:txBody>
      </p:sp>
      <p:sp>
        <p:nvSpPr>
          <p:cNvPr id="31" name="TextBox 31"/>
          <p:cNvSpPr txBox="1"/>
          <p:nvPr/>
        </p:nvSpPr>
        <p:spPr>
          <a:xfrm>
            <a:off x="7175011" y="4826232"/>
            <a:ext cx="3509181" cy="714794"/>
          </a:xfrm>
          <a:prstGeom prst="rect">
            <a:avLst/>
          </a:prstGeom>
        </p:spPr>
        <p:txBody>
          <a:bodyPr lIns="0" tIns="0" rIns="0" bIns="0" rtlCol="0" anchor="t">
            <a:spAutoFit/>
          </a:bodyPr>
          <a:lstStyle/>
          <a:p>
            <a:pPr algn="ctr">
              <a:lnSpc>
                <a:spcPts val="1133"/>
              </a:lnSpc>
            </a:pPr>
            <a:r>
              <a:rPr lang="en-US" sz="849" spc="169" dirty="0">
                <a:solidFill>
                  <a:srgbClr val="FCFCFC"/>
                </a:solidFill>
                <a:latin typeface="Montserrat Light"/>
                <a:ea typeface="Montserrat Light"/>
                <a:cs typeface="Montserrat Light"/>
                <a:sym typeface="Montserrat Light"/>
              </a:rPr>
              <a:t>Cette Nuit a pour ambition, avant tout, de rendre le droit plus accessible au grand public par les manifestations les plus diverses, de mieux faire connaître ses principes, ses institutions et ses métiers. </a:t>
            </a:r>
          </a:p>
        </p:txBody>
      </p:sp>
      <p:sp>
        <p:nvSpPr>
          <p:cNvPr id="32" name="TextBox 32"/>
          <p:cNvSpPr txBox="1"/>
          <p:nvPr/>
        </p:nvSpPr>
        <p:spPr>
          <a:xfrm>
            <a:off x="7239667" y="5689825"/>
            <a:ext cx="3377403" cy="714794"/>
          </a:xfrm>
          <a:prstGeom prst="rect">
            <a:avLst/>
          </a:prstGeom>
        </p:spPr>
        <p:txBody>
          <a:bodyPr lIns="0" tIns="0" rIns="0" bIns="0" rtlCol="0" anchor="t">
            <a:spAutoFit/>
          </a:bodyPr>
          <a:lstStyle/>
          <a:p>
            <a:pPr algn="ctr">
              <a:lnSpc>
                <a:spcPts val="1133"/>
              </a:lnSpc>
            </a:pPr>
            <a:r>
              <a:rPr lang="en-US" sz="849" spc="169" dirty="0">
                <a:solidFill>
                  <a:srgbClr val="FCFCFC"/>
                </a:solidFill>
                <a:latin typeface="Montserrat Light"/>
                <a:ea typeface="Montserrat Light"/>
                <a:cs typeface="Montserrat Light"/>
                <a:sym typeface="Montserrat Light"/>
              </a:rPr>
              <a:t>En effet, s’il régit notre société, garantit nos libertés, nous protège, nous oblige et assure le bon fonctionnement de la vie économique et sociale, il est souvent méconnu et semble parfois inaccessible.</a:t>
            </a:r>
          </a:p>
        </p:txBody>
      </p:sp>
      <p:sp>
        <p:nvSpPr>
          <p:cNvPr id="33" name="TextBox 33"/>
          <p:cNvSpPr txBox="1"/>
          <p:nvPr/>
        </p:nvSpPr>
        <p:spPr>
          <a:xfrm>
            <a:off x="117167" y="4683107"/>
            <a:ext cx="3552463" cy="461665"/>
          </a:xfrm>
          <a:prstGeom prst="rect">
            <a:avLst/>
          </a:prstGeom>
        </p:spPr>
        <p:txBody>
          <a:bodyPr lIns="0" tIns="0" rIns="0" bIns="0" rtlCol="0" anchor="t">
            <a:spAutoFit/>
          </a:bodyPr>
          <a:lstStyle/>
          <a:p>
            <a:pPr algn="ctr">
              <a:lnSpc>
                <a:spcPts val="942"/>
              </a:lnSpc>
            </a:pPr>
            <a:r>
              <a:rPr lang="en-US" sz="753" spc="60" dirty="0">
                <a:solidFill>
                  <a:srgbClr val="FCFCFC"/>
                </a:solidFill>
                <a:latin typeface="Montserrat Light"/>
                <a:ea typeface="Montserrat Light"/>
                <a:cs typeface="Montserrat Light"/>
                <a:sym typeface="Montserrat Light"/>
              </a:rPr>
              <a:t>Inscrivez-vous dès maintenant (entrée obligatoire pour les extérieurs et libre pour les étudiant.e</a:t>
            </a:r>
            <a:r>
              <a:rPr lang="en-US" sz="753" spc="60" dirty="0">
                <a:solidFill>
                  <a:srgbClr val="FCFCFC"/>
                </a:solidFill>
                <a:latin typeface="Montserrat Light"/>
                <a:sym typeface="Montserrat Light"/>
              </a:rPr>
              <a:t>.s de l’UPN)</a:t>
            </a:r>
            <a:r>
              <a:rPr lang="en-US" sz="753" u="sng" spc="60" dirty="0">
                <a:solidFill>
                  <a:srgbClr val="FCFCFC"/>
                </a:solidFill>
                <a:latin typeface="Montserrat Light"/>
                <a:sym typeface="Montserrat Light"/>
              </a:rPr>
              <a:t>                               </a:t>
            </a:r>
          </a:p>
          <a:p>
            <a:pPr algn="ctr">
              <a:lnSpc>
                <a:spcPts val="942"/>
              </a:lnSpc>
            </a:pPr>
            <a:endParaRPr lang="en-US" sz="753" spc="60" dirty="0">
              <a:solidFill>
                <a:srgbClr val="FCFCFC"/>
              </a:solidFill>
              <a:latin typeface="Montserrat Light"/>
              <a:sym typeface="Montserrat Light"/>
              <a:hlinkClick r:id="rId10">
                <a:extLst>
                  <a:ext uri="{A12FA001-AC4F-418D-AE19-62706E023703}">
                    <ahyp:hlinkClr xmlns:ahyp="http://schemas.microsoft.com/office/drawing/2018/hyperlinkcolor" xmlns="" val="tx"/>
                  </a:ext>
                </a:extLst>
              </a:hlinkClick>
            </a:endParaRPr>
          </a:p>
          <a:p>
            <a:pPr algn="ctr">
              <a:lnSpc>
                <a:spcPts val="942"/>
              </a:lnSpc>
            </a:pPr>
            <a:r>
              <a:rPr lang="fr-FR" sz="753" spc="60" dirty="0">
                <a:solidFill>
                  <a:srgbClr val="FCFCFC"/>
                </a:solidFill>
                <a:latin typeface="Montserrat Light"/>
                <a:hlinkClick r:id="rId10">
                  <a:extLst>
                    <a:ext uri="{A12FA001-AC4F-418D-AE19-62706E023703}">
                      <ahyp:hlinkClr xmlns:ahyp="http://schemas.microsoft.com/office/drawing/2018/hyperlinkcolor" xmlns="" val="tx"/>
                    </a:ext>
                  </a:extLst>
                </a:hlinkClick>
              </a:rPr>
              <a:t>La nuit du droit 2025 « Loi et société à l'unisson</a:t>
            </a:r>
            <a:r>
              <a:rPr lang="fr-FR" sz="753" spc="60" dirty="0">
                <a:solidFill>
                  <a:srgbClr val="FCFCFC"/>
                </a:solidFill>
                <a:latin typeface="Montserrat Light"/>
                <a:hlinkClick r:id="rId11" tooltip="https://my.weezevent.com/la-nuit-du-droit-2024-1">
                  <a:extLst>
                    <a:ext uri="{A12FA001-AC4F-418D-AE19-62706E023703}">
                      <ahyp:hlinkClr xmlns:ahyp="http://schemas.microsoft.com/office/drawing/2018/hyperlinkcolor" xmlns="" val="tx"/>
                    </a:ext>
                  </a:extLst>
                </a:hlinkClick>
              </a:rPr>
              <a:t> »</a:t>
            </a:r>
            <a:endParaRPr lang="en-US" sz="753" spc="60" dirty="0">
              <a:solidFill>
                <a:srgbClr val="FCFCFC"/>
              </a:solidFill>
              <a:latin typeface="Montserrat Light"/>
              <a:sym typeface="Montserrat Light"/>
              <a:hlinkClick r:id="rId11" tooltip="https://my.weezevent.com/la-nuit-du-droit-2024-1">
                <a:extLst>
                  <a:ext uri="{A12FA001-AC4F-418D-AE19-62706E023703}">
                    <ahyp:hlinkClr xmlns:ahyp="http://schemas.microsoft.com/office/drawing/2018/hyperlinkcolor" xmlns="" val="tx"/>
                  </a:ext>
                </a:extLst>
              </a:hlinkClick>
            </a:endParaRPr>
          </a:p>
        </p:txBody>
      </p:sp>
      <p:sp>
        <p:nvSpPr>
          <p:cNvPr id="34" name="TextBox 34"/>
          <p:cNvSpPr txBox="1"/>
          <p:nvPr/>
        </p:nvSpPr>
        <p:spPr>
          <a:xfrm>
            <a:off x="4128621" y="6646059"/>
            <a:ext cx="2451221" cy="196148"/>
          </a:xfrm>
          <a:prstGeom prst="rect">
            <a:avLst/>
          </a:prstGeom>
        </p:spPr>
        <p:txBody>
          <a:bodyPr lIns="0" tIns="0" rIns="0" bIns="0" rtlCol="0" anchor="t">
            <a:spAutoFit/>
          </a:bodyPr>
          <a:lstStyle/>
          <a:p>
            <a:pPr algn="l">
              <a:lnSpc>
                <a:spcPts val="1539"/>
              </a:lnSpc>
            </a:pPr>
            <a:r>
              <a:rPr lang="en-US" sz="1099" spc="54" dirty="0">
                <a:solidFill>
                  <a:srgbClr val="FFFFFF"/>
                </a:solidFill>
                <a:latin typeface="Montserrat Light"/>
                <a:ea typeface="Montserrat Light"/>
                <a:cs typeface="Montserrat Light"/>
                <a:sym typeface="Montserrat Light"/>
              </a:rPr>
              <a:t>Accès en transport en commun </a:t>
            </a:r>
          </a:p>
        </p:txBody>
      </p:sp>
      <p:sp>
        <p:nvSpPr>
          <p:cNvPr id="35" name="TextBox 35"/>
          <p:cNvSpPr txBox="1"/>
          <p:nvPr/>
        </p:nvSpPr>
        <p:spPr>
          <a:xfrm>
            <a:off x="3981736" y="6964556"/>
            <a:ext cx="1212647" cy="125730"/>
          </a:xfrm>
          <a:prstGeom prst="rect">
            <a:avLst/>
          </a:prstGeom>
        </p:spPr>
        <p:txBody>
          <a:bodyPr lIns="0" tIns="0" rIns="0" bIns="0" rtlCol="0" anchor="t">
            <a:spAutoFit/>
          </a:bodyPr>
          <a:lstStyle/>
          <a:p>
            <a:pPr algn="l">
              <a:lnSpc>
                <a:spcPts val="980"/>
              </a:lnSpc>
            </a:pPr>
            <a:r>
              <a:rPr lang="en-US" sz="700" spc="35">
                <a:solidFill>
                  <a:srgbClr val="FFFFFF"/>
                </a:solidFill>
                <a:latin typeface="Montserrat Light"/>
                <a:ea typeface="Montserrat Light"/>
                <a:cs typeface="Montserrat Light"/>
                <a:sym typeface="Montserrat Light"/>
              </a:rPr>
              <a:t>Arrêt Nanterre Université</a:t>
            </a:r>
          </a:p>
        </p:txBody>
      </p:sp>
      <p:sp>
        <p:nvSpPr>
          <p:cNvPr id="36" name="TextBox 36"/>
          <p:cNvSpPr txBox="1"/>
          <p:nvPr/>
        </p:nvSpPr>
        <p:spPr>
          <a:xfrm>
            <a:off x="3981736" y="7342384"/>
            <a:ext cx="1445790" cy="125730"/>
          </a:xfrm>
          <a:prstGeom prst="rect">
            <a:avLst/>
          </a:prstGeom>
        </p:spPr>
        <p:txBody>
          <a:bodyPr lIns="0" tIns="0" rIns="0" bIns="0" rtlCol="0" anchor="t">
            <a:spAutoFit/>
          </a:bodyPr>
          <a:lstStyle/>
          <a:p>
            <a:pPr algn="l">
              <a:lnSpc>
                <a:spcPts val="980"/>
              </a:lnSpc>
            </a:pPr>
            <a:r>
              <a:rPr lang="en-US" sz="700" spc="35">
                <a:solidFill>
                  <a:srgbClr val="FFFFFF"/>
                </a:solidFill>
                <a:latin typeface="Montserrat Light"/>
                <a:ea typeface="Montserrat Light"/>
                <a:cs typeface="Montserrat Light"/>
                <a:sym typeface="Montserrat Light"/>
              </a:rPr>
              <a:t>Arrêt Nanterre Université RER</a:t>
            </a:r>
          </a:p>
        </p:txBody>
      </p:sp>
      <p:sp>
        <p:nvSpPr>
          <p:cNvPr id="37" name="TextBox 37"/>
          <p:cNvSpPr txBox="1"/>
          <p:nvPr/>
        </p:nvSpPr>
        <p:spPr>
          <a:xfrm>
            <a:off x="3954847" y="4906337"/>
            <a:ext cx="2837945" cy="428844"/>
          </a:xfrm>
          <a:prstGeom prst="rect">
            <a:avLst/>
          </a:prstGeom>
        </p:spPr>
        <p:txBody>
          <a:bodyPr lIns="0" tIns="0" rIns="0" bIns="0" rtlCol="0" anchor="t">
            <a:spAutoFit/>
          </a:bodyPr>
          <a:lstStyle/>
          <a:p>
            <a:pPr algn="ctr">
              <a:lnSpc>
                <a:spcPts val="1133"/>
              </a:lnSpc>
            </a:pPr>
            <a:r>
              <a:rPr lang="en-US" sz="800" spc="48" dirty="0">
                <a:solidFill>
                  <a:srgbClr val="FFFFFF"/>
                </a:solidFill>
                <a:latin typeface="Montserrat Light"/>
                <a:ea typeface="Montserrat Light"/>
                <a:cs typeface="Montserrat Light"/>
                <a:sym typeface="Montserrat Light"/>
              </a:rPr>
              <a:t>Bâtiment Veil - UFR Droit et science politique Université Paris Nanterre 200, avenue de la République - 92001 NANTERRE </a:t>
            </a:r>
          </a:p>
        </p:txBody>
      </p:sp>
      <p:sp>
        <p:nvSpPr>
          <p:cNvPr id="38" name="TextBox 38"/>
          <p:cNvSpPr txBox="1"/>
          <p:nvPr/>
        </p:nvSpPr>
        <p:spPr>
          <a:xfrm>
            <a:off x="3669630" y="5396351"/>
            <a:ext cx="3419789" cy="370627"/>
          </a:xfrm>
          <a:prstGeom prst="rect">
            <a:avLst/>
          </a:prstGeom>
        </p:spPr>
        <p:txBody>
          <a:bodyPr lIns="0" tIns="0" rIns="0" bIns="0" rtlCol="0" anchor="t">
            <a:spAutoFit/>
          </a:bodyPr>
          <a:lstStyle/>
          <a:p>
            <a:pPr algn="ctr">
              <a:lnSpc>
                <a:spcPts val="2000"/>
              </a:lnSpc>
            </a:pPr>
            <a:r>
              <a:rPr lang="en-US" sz="800" spc="48" dirty="0">
                <a:solidFill>
                  <a:srgbClr val="FFFFFF"/>
                </a:solidFill>
                <a:latin typeface="Montserrat Light"/>
                <a:ea typeface="Montserrat Light"/>
                <a:cs typeface="Montserrat Light"/>
                <a:sym typeface="Montserrat Light"/>
              </a:rPr>
              <a:t>A votre arrivée, vous serez accueilli.e.s par les étudiant.e.s de</a:t>
            </a:r>
          </a:p>
          <a:p>
            <a:pPr algn="ctr">
              <a:lnSpc>
                <a:spcPts val="400"/>
              </a:lnSpc>
            </a:pPr>
            <a:r>
              <a:rPr lang="en-US" sz="800" spc="48" dirty="0">
                <a:solidFill>
                  <a:srgbClr val="FFFFFF"/>
                </a:solidFill>
                <a:latin typeface="Montserrat Light"/>
                <a:ea typeface="Montserrat Light"/>
                <a:cs typeface="Montserrat Light"/>
                <a:sym typeface="Montserrat Light"/>
              </a:rPr>
              <a:t>l’ADN - Académie de Droit de Nanterre</a:t>
            </a:r>
          </a:p>
        </p:txBody>
      </p:sp>
      <p:sp>
        <p:nvSpPr>
          <p:cNvPr id="40" name="TextBox 40"/>
          <p:cNvSpPr txBox="1"/>
          <p:nvPr/>
        </p:nvSpPr>
        <p:spPr>
          <a:xfrm>
            <a:off x="3510062" y="6279641"/>
            <a:ext cx="28394" cy="217170"/>
          </a:xfrm>
          <a:prstGeom prst="rect">
            <a:avLst/>
          </a:prstGeom>
        </p:spPr>
        <p:txBody>
          <a:bodyPr lIns="0" tIns="0" rIns="0" bIns="0" rtlCol="0" anchor="t">
            <a:spAutoFit/>
          </a:bodyPr>
          <a:lstStyle/>
          <a:p>
            <a:pPr algn="l">
              <a:lnSpc>
                <a:spcPts val="1933"/>
              </a:lnSpc>
            </a:pPr>
            <a:r>
              <a:rPr lang="en-US" sz="800" spc="48">
                <a:solidFill>
                  <a:srgbClr val="FFFFFF"/>
                </a:solidFill>
                <a:latin typeface="Montserrat Light"/>
                <a:ea typeface="Montserrat Light"/>
                <a:cs typeface="Montserrat Light"/>
                <a:sym typeface="Montserrat Light"/>
              </a:rPr>
              <a:t> </a:t>
            </a:r>
          </a:p>
        </p:txBody>
      </p:sp>
      <p:sp>
        <p:nvSpPr>
          <p:cNvPr id="41" name="TextBox 41"/>
          <p:cNvSpPr txBox="1"/>
          <p:nvPr/>
        </p:nvSpPr>
        <p:spPr>
          <a:xfrm>
            <a:off x="3852430" y="6300552"/>
            <a:ext cx="1973075" cy="208134"/>
          </a:xfrm>
          <a:prstGeom prst="rect">
            <a:avLst/>
          </a:prstGeom>
        </p:spPr>
        <p:txBody>
          <a:bodyPr lIns="0" tIns="0" rIns="0" bIns="0" rtlCol="0" anchor="t">
            <a:spAutoFit/>
          </a:bodyPr>
          <a:lstStyle/>
          <a:p>
            <a:pPr algn="l">
              <a:lnSpc>
                <a:spcPts val="1933"/>
              </a:lnSpc>
            </a:pPr>
            <a:r>
              <a:rPr lang="en-US" sz="753" spc="60" dirty="0">
                <a:solidFill>
                  <a:srgbClr val="FCFCFC"/>
                </a:solidFill>
                <a:latin typeface="Montserrat Light"/>
                <a:sym typeface="Montserrat Light"/>
                <a:hlinkClick r:id="rId12" tooltip="mailto:lanuitdudroit.tj-nanterre@justice.fr">
                  <a:extLst>
                    <a:ext uri="{A12FA001-AC4F-418D-AE19-62706E023703}">
                      <ahyp:hlinkClr xmlns:ahyp="http://schemas.microsoft.com/office/drawing/2018/hyperlinkcolor" xmlns="" val="tx"/>
                    </a:ext>
                  </a:extLst>
                </a:hlinkClick>
              </a:rPr>
              <a:t>lanuitdudroit.tj-nanterre@justice.fr</a:t>
            </a:r>
          </a:p>
        </p:txBody>
      </p:sp>
      <p:pic>
        <p:nvPicPr>
          <p:cNvPr id="45" name="Image 44">
            <a:extLst>
              <a:ext uri="{FF2B5EF4-FFF2-40B4-BE49-F238E27FC236}">
                <a16:creationId xmlns:a16="http://schemas.microsoft.com/office/drawing/2014/main" id="{5CC182B9-B600-4BFD-BBE7-21238EA52225}"/>
              </a:ext>
            </a:extLst>
          </p:cNvPr>
          <p:cNvPicPr>
            <a:picLocks noChangeAspect="1"/>
          </p:cNvPicPr>
          <p:nvPr/>
        </p:nvPicPr>
        <p:blipFill>
          <a:blip r:embed="rId13"/>
          <a:stretch>
            <a:fillRect/>
          </a:stretch>
        </p:blipFill>
        <p:spPr>
          <a:xfrm>
            <a:off x="9028155" y="817812"/>
            <a:ext cx="283273" cy="315102"/>
          </a:xfrm>
          <a:prstGeom prst="rect">
            <a:avLst/>
          </a:prstGeom>
        </p:spPr>
      </p:pic>
      <p:pic>
        <p:nvPicPr>
          <p:cNvPr id="49" name="Image 48">
            <a:extLst>
              <a:ext uri="{FF2B5EF4-FFF2-40B4-BE49-F238E27FC236}">
                <a16:creationId xmlns:a16="http://schemas.microsoft.com/office/drawing/2014/main" id="{928C9674-C74D-4D99-9D1C-FE78789999EC}"/>
              </a:ext>
            </a:extLst>
          </p:cNvPr>
          <p:cNvPicPr>
            <a:picLocks noChangeAspect="1"/>
          </p:cNvPicPr>
          <p:nvPr/>
        </p:nvPicPr>
        <p:blipFill>
          <a:blip r:embed="rId14"/>
          <a:stretch>
            <a:fillRect/>
          </a:stretch>
        </p:blipFill>
        <p:spPr>
          <a:xfrm>
            <a:off x="10246494" y="873986"/>
            <a:ext cx="159051" cy="240688"/>
          </a:xfrm>
          <a:prstGeom prst="rect">
            <a:avLst/>
          </a:prstGeom>
        </p:spPr>
      </p:pic>
      <p:pic>
        <p:nvPicPr>
          <p:cNvPr id="55" name="Image 54">
            <a:extLst>
              <a:ext uri="{FF2B5EF4-FFF2-40B4-BE49-F238E27FC236}">
                <a16:creationId xmlns:a16="http://schemas.microsoft.com/office/drawing/2014/main" id="{7146817D-82F7-461F-81B9-E067774C9FB3}"/>
              </a:ext>
            </a:extLst>
          </p:cNvPr>
          <p:cNvPicPr>
            <a:picLocks noChangeAspect="1"/>
          </p:cNvPicPr>
          <p:nvPr/>
        </p:nvPicPr>
        <p:blipFill>
          <a:blip r:embed="rId15"/>
          <a:stretch>
            <a:fillRect/>
          </a:stretch>
        </p:blipFill>
        <p:spPr>
          <a:xfrm>
            <a:off x="9580008" y="1625797"/>
            <a:ext cx="396837" cy="348943"/>
          </a:xfrm>
          <a:prstGeom prst="rect">
            <a:avLst/>
          </a:prstGeom>
        </p:spPr>
      </p:pic>
      <p:pic>
        <p:nvPicPr>
          <p:cNvPr id="42" name="Image 41">
            <a:extLst>
              <a:ext uri="{FF2B5EF4-FFF2-40B4-BE49-F238E27FC236}">
                <a16:creationId xmlns:a16="http://schemas.microsoft.com/office/drawing/2014/main" id="{C7EFE835-4549-4C2B-8BE7-A418BCF17793}"/>
              </a:ext>
            </a:extLst>
          </p:cNvPr>
          <p:cNvPicPr>
            <a:picLocks noChangeAspect="1"/>
          </p:cNvPicPr>
          <p:nvPr/>
        </p:nvPicPr>
        <p:blipFill>
          <a:blip r:embed="rId16"/>
          <a:stretch>
            <a:fillRect/>
          </a:stretch>
        </p:blipFill>
        <p:spPr>
          <a:xfrm>
            <a:off x="8714000" y="6742679"/>
            <a:ext cx="724241" cy="717813"/>
          </a:xfrm>
          <a:prstGeom prst="rect">
            <a:avLst/>
          </a:prstGeom>
          <a:effectLst>
            <a:glow rad="127000">
              <a:schemeClr val="accent1">
                <a:alpha val="0"/>
              </a:schemeClr>
            </a:glow>
          </a:effectLst>
        </p:spPr>
      </p:pic>
      <p:pic>
        <p:nvPicPr>
          <p:cNvPr id="47" name="Image 46">
            <a:extLst>
              <a:ext uri="{FF2B5EF4-FFF2-40B4-BE49-F238E27FC236}">
                <a16:creationId xmlns:a16="http://schemas.microsoft.com/office/drawing/2014/main" id="{A8B0B959-15D4-4066-A5A8-F090FF607E29}"/>
              </a:ext>
            </a:extLst>
          </p:cNvPr>
          <p:cNvPicPr>
            <a:picLocks noChangeAspect="1"/>
          </p:cNvPicPr>
          <p:nvPr/>
        </p:nvPicPr>
        <p:blipFill>
          <a:blip r:embed="rId17"/>
          <a:stretch>
            <a:fillRect/>
          </a:stretch>
        </p:blipFill>
        <p:spPr>
          <a:xfrm>
            <a:off x="-1" y="0"/>
            <a:ext cx="7026763" cy="4540475"/>
          </a:xfrm>
          <a:prstGeom prst="rect">
            <a:avLst/>
          </a:prstGeom>
        </p:spPr>
      </p:pic>
      <p:sp>
        <p:nvSpPr>
          <p:cNvPr id="43" name="ZoneTexte 42">
            <a:extLst>
              <a:ext uri="{FF2B5EF4-FFF2-40B4-BE49-F238E27FC236}">
                <a16:creationId xmlns:a16="http://schemas.microsoft.com/office/drawing/2014/main" id="{71F25917-2FE4-4949-8200-97414419ED1C}"/>
              </a:ext>
            </a:extLst>
          </p:cNvPr>
          <p:cNvSpPr txBox="1"/>
          <p:nvPr/>
        </p:nvSpPr>
        <p:spPr>
          <a:xfrm>
            <a:off x="3550611" y="5691792"/>
            <a:ext cx="3287543" cy="566565"/>
          </a:xfrm>
          <a:prstGeom prst="rect">
            <a:avLst/>
          </a:prstGeom>
          <a:noFill/>
        </p:spPr>
        <p:txBody>
          <a:bodyPr wrap="square">
            <a:spAutoFit/>
          </a:bodyPr>
          <a:lstStyle/>
          <a:p>
            <a:pPr>
              <a:lnSpc>
                <a:spcPts val="2000"/>
              </a:lnSpc>
            </a:pPr>
            <a:r>
              <a:rPr lang="en-US" sz="900" spc="48" dirty="0">
                <a:solidFill>
                  <a:srgbClr val="FFFFFF"/>
                </a:solidFill>
                <a:latin typeface="Montserrat Light"/>
                <a:sym typeface="Montserrat Light"/>
              </a:rPr>
              <a:t>Retrouvez toutes les informations utiles sur : </a:t>
            </a:r>
          </a:p>
          <a:p>
            <a:pPr>
              <a:lnSpc>
                <a:spcPts val="2000"/>
              </a:lnSpc>
            </a:pPr>
            <a:r>
              <a:rPr lang="fr-FR" sz="753" spc="60" dirty="0">
                <a:solidFill>
                  <a:srgbClr val="FCFCFC"/>
                </a:solidFill>
                <a:latin typeface="Montserrat Light"/>
                <a:hlinkClick r:id="rId18">
                  <a:extLst>
                    <a:ext uri="{A12FA001-AC4F-418D-AE19-62706E023703}">
                      <ahyp:hlinkClr xmlns:ahyp="http://schemas.microsoft.com/office/drawing/2018/hyperlinkcolor" xmlns="" val="tx"/>
                    </a:ext>
                  </a:extLst>
                </a:hlinkClick>
              </a:rPr>
              <a:t>programme NDD 2025 - UFR Droit et Science Politique</a:t>
            </a:r>
            <a:endParaRPr lang="en-US" sz="753" spc="60" dirty="0">
              <a:solidFill>
                <a:srgbClr val="FCFCFC"/>
              </a:solidFill>
              <a:latin typeface="Montserrat Light"/>
              <a:sym typeface="Montserrat Light"/>
              <a:hlinkClick r:id="rId19">
                <a:extLst>
                  <a:ext uri="{A12FA001-AC4F-418D-AE19-62706E023703}">
                    <ahyp:hlinkClr xmlns:ahyp="http://schemas.microsoft.com/office/drawing/2018/hyperlinkcolor" xmlns="" val="tx"/>
                  </a:ext>
                </a:extLst>
              </a:hlinkCli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38551" y="559822"/>
            <a:ext cx="1190625" cy="533400"/>
          </a:xfrm>
          <a:custGeom>
            <a:avLst/>
            <a:gdLst/>
            <a:ahLst/>
            <a:cxnLst/>
            <a:rect l="l" t="t" r="r" b="b"/>
            <a:pathLst>
              <a:path w="1190625" h="533400">
                <a:moveTo>
                  <a:pt x="0" y="0"/>
                </a:moveTo>
                <a:lnTo>
                  <a:pt x="1190625" y="0"/>
                </a:lnTo>
                <a:lnTo>
                  <a:pt x="1190625" y="533400"/>
                </a:lnTo>
                <a:lnTo>
                  <a:pt x="0" y="533400"/>
                </a:lnTo>
                <a:lnTo>
                  <a:pt x="0" y="0"/>
                </a:lnTo>
                <a:close/>
              </a:path>
            </a:pathLst>
          </a:custGeom>
          <a:blipFill>
            <a:blip r:embed="rId2"/>
            <a:stretch>
              <a:fillRect l="-1688" r="-11111"/>
            </a:stretch>
          </a:blipFill>
        </p:spPr>
      </p:sp>
      <p:sp>
        <p:nvSpPr>
          <p:cNvPr id="5" name="Freeform 5"/>
          <p:cNvSpPr/>
          <p:nvPr/>
        </p:nvSpPr>
        <p:spPr>
          <a:xfrm>
            <a:off x="343376" y="1192253"/>
            <a:ext cx="1123950" cy="552450"/>
          </a:xfrm>
          <a:custGeom>
            <a:avLst/>
            <a:gdLst/>
            <a:ahLst/>
            <a:cxnLst/>
            <a:rect l="l" t="t" r="r" b="b"/>
            <a:pathLst>
              <a:path w="1123950" h="552450">
                <a:moveTo>
                  <a:pt x="0" y="0"/>
                </a:moveTo>
                <a:lnTo>
                  <a:pt x="1123950" y="0"/>
                </a:lnTo>
                <a:lnTo>
                  <a:pt x="1123950" y="552450"/>
                </a:lnTo>
                <a:lnTo>
                  <a:pt x="0" y="552450"/>
                </a:lnTo>
                <a:lnTo>
                  <a:pt x="0" y="0"/>
                </a:lnTo>
                <a:close/>
              </a:path>
            </a:pathLst>
          </a:custGeom>
          <a:blipFill>
            <a:blip r:embed="rId3"/>
            <a:stretch>
              <a:fillRect t="-2041" b="-1406"/>
            </a:stretch>
          </a:blipFill>
        </p:spPr>
      </p:sp>
      <p:sp>
        <p:nvSpPr>
          <p:cNvPr id="6" name="Freeform 6"/>
          <p:cNvSpPr/>
          <p:nvPr/>
        </p:nvSpPr>
        <p:spPr>
          <a:xfrm>
            <a:off x="1748600" y="1814779"/>
            <a:ext cx="1704975" cy="381000"/>
          </a:xfrm>
          <a:custGeom>
            <a:avLst/>
            <a:gdLst/>
            <a:ahLst/>
            <a:cxnLst/>
            <a:rect l="l" t="t" r="r" b="b"/>
            <a:pathLst>
              <a:path w="1704975" h="381000">
                <a:moveTo>
                  <a:pt x="0" y="0"/>
                </a:moveTo>
                <a:lnTo>
                  <a:pt x="1704974" y="0"/>
                </a:lnTo>
                <a:lnTo>
                  <a:pt x="1704974" y="381000"/>
                </a:lnTo>
                <a:lnTo>
                  <a:pt x="0" y="381000"/>
                </a:lnTo>
                <a:lnTo>
                  <a:pt x="0" y="0"/>
                </a:lnTo>
                <a:close/>
              </a:path>
            </a:pathLst>
          </a:custGeom>
          <a:blipFill>
            <a:blip r:embed="rId4"/>
            <a:stretch>
              <a:fillRect l="-2078" r="-1831" b="-7500"/>
            </a:stretch>
          </a:blipFill>
        </p:spPr>
      </p:sp>
      <p:sp>
        <p:nvSpPr>
          <p:cNvPr id="7" name="Freeform 7"/>
          <p:cNvSpPr/>
          <p:nvPr/>
        </p:nvSpPr>
        <p:spPr>
          <a:xfrm>
            <a:off x="367170" y="1814779"/>
            <a:ext cx="1114425" cy="504825"/>
          </a:xfrm>
          <a:custGeom>
            <a:avLst/>
            <a:gdLst/>
            <a:ahLst/>
            <a:cxnLst/>
            <a:rect l="l" t="t" r="r" b="b"/>
            <a:pathLst>
              <a:path w="1114425" h="504825">
                <a:moveTo>
                  <a:pt x="0" y="0"/>
                </a:moveTo>
                <a:lnTo>
                  <a:pt x="1114425" y="0"/>
                </a:lnTo>
                <a:lnTo>
                  <a:pt x="1114425" y="504825"/>
                </a:lnTo>
                <a:lnTo>
                  <a:pt x="0" y="504825"/>
                </a:lnTo>
                <a:lnTo>
                  <a:pt x="0" y="0"/>
                </a:lnTo>
                <a:close/>
              </a:path>
            </a:pathLst>
          </a:custGeom>
          <a:blipFill>
            <a:blip r:embed="rId5"/>
            <a:stretch>
              <a:fillRect t="-2241" b="-1532"/>
            </a:stretch>
          </a:blipFill>
        </p:spPr>
      </p:sp>
      <p:sp>
        <p:nvSpPr>
          <p:cNvPr id="8" name="Freeform 8"/>
          <p:cNvSpPr/>
          <p:nvPr/>
        </p:nvSpPr>
        <p:spPr>
          <a:xfrm>
            <a:off x="2134610" y="2362800"/>
            <a:ext cx="933450" cy="533400"/>
          </a:xfrm>
          <a:custGeom>
            <a:avLst/>
            <a:gdLst/>
            <a:ahLst/>
            <a:cxnLst/>
            <a:rect l="l" t="t" r="r" b="b"/>
            <a:pathLst>
              <a:path w="933450" h="533400">
                <a:moveTo>
                  <a:pt x="0" y="0"/>
                </a:moveTo>
                <a:lnTo>
                  <a:pt x="933450" y="0"/>
                </a:lnTo>
                <a:lnTo>
                  <a:pt x="933450" y="533400"/>
                </a:lnTo>
                <a:lnTo>
                  <a:pt x="0" y="533400"/>
                </a:lnTo>
                <a:lnTo>
                  <a:pt x="0" y="0"/>
                </a:lnTo>
                <a:close/>
              </a:path>
            </a:pathLst>
          </a:custGeom>
          <a:blipFill>
            <a:blip r:embed="rId6"/>
            <a:stretch>
              <a:fillRect l="-1533" r="-1527" b="-5357"/>
            </a:stretch>
          </a:blipFill>
        </p:spPr>
      </p:sp>
      <p:sp>
        <p:nvSpPr>
          <p:cNvPr id="9" name="Freeform 9"/>
          <p:cNvSpPr/>
          <p:nvPr/>
        </p:nvSpPr>
        <p:spPr>
          <a:xfrm>
            <a:off x="1521981" y="573510"/>
            <a:ext cx="571500" cy="552450"/>
          </a:xfrm>
          <a:custGeom>
            <a:avLst/>
            <a:gdLst/>
            <a:ahLst/>
            <a:cxnLst/>
            <a:rect l="l" t="t" r="r" b="b"/>
            <a:pathLst>
              <a:path w="571500" h="552450">
                <a:moveTo>
                  <a:pt x="0" y="0"/>
                </a:moveTo>
                <a:lnTo>
                  <a:pt x="571500" y="0"/>
                </a:lnTo>
                <a:lnTo>
                  <a:pt x="571500" y="552450"/>
                </a:lnTo>
                <a:lnTo>
                  <a:pt x="0" y="552450"/>
                </a:lnTo>
                <a:lnTo>
                  <a:pt x="0" y="0"/>
                </a:lnTo>
                <a:close/>
              </a:path>
            </a:pathLst>
          </a:custGeom>
          <a:blipFill>
            <a:blip r:embed="rId7"/>
            <a:stretch>
              <a:fillRect t="-3996" b="-4624"/>
            </a:stretch>
          </a:blipFill>
        </p:spPr>
      </p:sp>
      <p:sp>
        <p:nvSpPr>
          <p:cNvPr id="11" name="Freeform 11"/>
          <p:cNvSpPr/>
          <p:nvPr/>
        </p:nvSpPr>
        <p:spPr>
          <a:xfrm>
            <a:off x="466592" y="3050753"/>
            <a:ext cx="1009650" cy="561975"/>
          </a:xfrm>
          <a:custGeom>
            <a:avLst/>
            <a:gdLst/>
            <a:ahLst/>
            <a:cxnLst/>
            <a:rect l="l" t="t" r="r" b="b"/>
            <a:pathLst>
              <a:path w="1009650" h="561975">
                <a:moveTo>
                  <a:pt x="0" y="0"/>
                </a:moveTo>
                <a:lnTo>
                  <a:pt x="1009650" y="0"/>
                </a:lnTo>
                <a:lnTo>
                  <a:pt x="1009650" y="561975"/>
                </a:lnTo>
                <a:lnTo>
                  <a:pt x="0" y="561975"/>
                </a:lnTo>
                <a:lnTo>
                  <a:pt x="0" y="0"/>
                </a:lnTo>
                <a:close/>
              </a:path>
            </a:pathLst>
          </a:custGeom>
          <a:blipFill>
            <a:blip r:embed="rId8"/>
            <a:stretch>
              <a:fillRect/>
            </a:stretch>
          </a:blipFill>
        </p:spPr>
      </p:sp>
      <p:sp>
        <p:nvSpPr>
          <p:cNvPr id="12" name="Freeform 12"/>
          <p:cNvSpPr/>
          <p:nvPr/>
        </p:nvSpPr>
        <p:spPr>
          <a:xfrm>
            <a:off x="1269568" y="3737032"/>
            <a:ext cx="1076325" cy="523875"/>
          </a:xfrm>
          <a:custGeom>
            <a:avLst/>
            <a:gdLst/>
            <a:ahLst/>
            <a:cxnLst/>
            <a:rect l="l" t="t" r="r" b="b"/>
            <a:pathLst>
              <a:path w="1076325" h="523875">
                <a:moveTo>
                  <a:pt x="0" y="0"/>
                </a:moveTo>
                <a:lnTo>
                  <a:pt x="1076325" y="0"/>
                </a:lnTo>
                <a:lnTo>
                  <a:pt x="1076325" y="523875"/>
                </a:lnTo>
                <a:lnTo>
                  <a:pt x="0" y="523875"/>
                </a:lnTo>
                <a:lnTo>
                  <a:pt x="0" y="0"/>
                </a:lnTo>
                <a:close/>
              </a:path>
            </a:pathLst>
          </a:custGeom>
          <a:blipFill>
            <a:blip r:embed="rId9"/>
            <a:stretch>
              <a:fillRect/>
            </a:stretch>
          </a:blipFill>
        </p:spPr>
      </p:sp>
      <p:sp>
        <p:nvSpPr>
          <p:cNvPr id="13" name="Freeform 13"/>
          <p:cNvSpPr/>
          <p:nvPr/>
        </p:nvSpPr>
        <p:spPr>
          <a:xfrm>
            <a:off x="389877" y="2365124"/>
            <a:ext cx="1066800" cy="533400"/>
          </a:xfrm>
          <a:custGeom>
            <a:avLst/>
            <a:gdLst/>
            <a:ahLst/>
            <a:cxnLst/>
            <a:rect l="l" t="t" r="r" b="b"/>
            <a:pathLst>
              <a:path w="1066800" h="533400">
                <a:moveTo>
                  <a:pt x="0" y="0"/>
                </a:moveTo>
                <a:lnTo>
                  <a:pt x="1066800" y="0"/>
                </a:lnTo>
                <a:lnTo>
                  <a:pt x="1066800" y="533400"/>
                </a:lnTo>
                <a:lnTo>
                  <a:pt x="0" y="533400"/>
                </a:lnTo>
                <a:lnTo>
                  <a:pt x="0" y="0"/>
                </a:lnTo>
                <a:close/>
              </a:path>
            </a:pathLst>
          </a:custGeom>
          <a:blipFill>
            <a:blip r:embed="rId10"/>
            <a:stretch>
              <a:fillRect t="-1294" b="-491"/>
            </a:stretch>
          </a:blipFill>
        </p:spPr>
      </p:sp>
      <p:grpSp>
        <p:nvGrpSpPr>
          <p:cNvPr id="14" name="Group 14"/>
          <p:cNvGrpSpPr>
            <a:grpSpLocks noChangeAspect="1"/>
          </p:cNvGrpSpPr>
          <p:nvPr/>
        </p:nvGrpSpPr>
        <p:grpSpPr>
          <a:xfrm>
            <a:off x="-63503" y="4236091"/>
            <a:ext cx="2795740" cy="3146422"/>
            <a:chOff x="0" y="0"/>
            <a:chExt cx="2795740" cy="3146425"/>
          </a:xfrm>
        </p:grpSpPr>
        <p:sp>
          <p:nvSpPr>
            <p:cNvPr id="15" name="Freeform 15"/>
            <p:cNvSpPr/>
            <p:nvPr/>
          </p:nvSpPr>
          <p:spPr>
            <a:xfrm>
              <a:off x="63500" y="63500"/>
              <a:ext cx="1588897" cy="57404"/>
            </a:xfrm>
            <a:custGeom>
              <a:avLst/>
              <a:gdLst/>
              <a:ahLst/>
              <a:cxnLst/>
              <a:rect l="l" t="t" r="r" b="b"/>
              <a:pathLst>
                <a:path w="1588897" h="57404">
                  <a:moveTo>
                    <a:pt x="0" y="0"/>
                  </a:moveTo>
                  <a:lnTo>
                    <a:pt x="0" y="57404"/>
                  </a:lnTo>
                  <a:lnTo>
                    <a:pt x="1588897" y="57404"/>
                  </a:lnTo>
                  <a:lnTo>
                    <a:pt x="1588897" y="0"/>
                  </a:lnTo>
                  <a:close/>
                </a:path>
              </a:pathLst>
            </a:custGeom>
            <a:solidFill>
              <a:srgbClr val="FFFFFF"/>
            </a:solidFill>
          </p:spPr>
        </p:sp>
        <p:sp>
          <p:nvSpPr>
            <p:cNvPr id="16" name="Freeform 16"/>
            <p:cNvSpPr/>
            <p:nvPr/>
          </p:nvSpPr>
          <p:spPr>
            <a:xfrm>
              <a:off x="132969" y="221869"/>
              <a:ext cx="2599309" cy="1721231"/>
            </a:xfrm>
            <a:custGeom>
              <a:avLst/>
              <a:gdLst/>
              <a:ahLst/>
              <a:cxnLst/>
              <a:rect l="l" t="t" r="r" b="b"/>
              <a:pathLst>
                <a:path w="2599309" h="1721231">
                  <a:moveTo>
                    <a:pt x="0" y="0"/>
                  </a:moveTo>
                  <a:lnTo>
                    <a:pt x="0" y="1721231"/>
                  </a:lnTo>
                  <a:lnTo>
                    <a:pt x="57531" y="1721231"/>
                  </a:lnTo>
                  <a:lnTo>
                    <a:pt x="57531" y="57531"/>
                  </a:lnTo>
                  <a:lnTo>
                    <a:pt x="2599309" y="57531"/>
                  </a:lnTo>
                  <a:lnTo>
                    <a:pt x="2599309" y="0"/>
                  </a:lnTo>
                  <a:lnTo>
                    <a:pt x="0" y="0"/>
                  </a:lnTo>
                  <a:close/>
                </a:path>
              </a:pathLst>
            </a:custGeom>
            <a:solidFill>
              <a:srgbClr val="FFFFFF"/>
            </a:solidFill>
          </p:spPr>
        </p:sp>
        <p:sp>
          <p:nvSpPr>
            <p:cNvPr id="17" name="Freeform 17"/>
            <p:cNvSpPr/>
            <p:nvPr/>
          </p:nvSpPr>
          <p:spPr>
            <a:xfrm>
              <a:off x="394081" y="339852"/>
              <a:ext cx="118618" cy="116586"/>
            </a:xfrm>
            <a:custGeom>
              <a:avLst/>
              <a:gdLst/>
              <a:ahLst/>
              <a:cxnLst/>
              <a:rect l="l" t="t" r="r" b="b"/>
              <a:pathLst>
                <a:path w="118618" h="116586">
                  <a:moveTo>
                    <a:pt x="118618" y="56388"/>
                  </a:moveTo>
                  <a:cubicBezTo>
                    <a:pt x="118618" y="25273"/>
                    <a:pt x="93345" y="0"/>
                    <a:pt x="62230" y="0"/>
                  </a:cubicBezTo>
                  <a:cubicBezTo>
                    <a:pt x="35306" y="0"/>
                    <a:pt x="13970" y="13462"/>
                    <a:pt x="4826" y="33909"/>
                  </a:cubicBezTo>
                  <a:lnTo>
                    <a:pt x="32893" y="33909"/>
                  </a:lnTo>
                  <a:cubicBezTo>
                    <a:pt x="34925" y="33909"/>
                    <a:pt x="36449" y="35560"/>
                    <a:pt x="36449" y="37465"/>
                  </a:cubicBezTo>
                  <a:cubicBezTo>
                    <a:pt x="36449" y="39370"/>
                    <a:pt x="34798" y="41021"/>
                    <a:pt x="32893" y="41021"/>
                  </a:cubicBezTo>
                  <a:lnTo>
                    <a:pt x="2159" y="41021"/>
                  </a:lnTo>
                  <a:cubicBezTo>
                    <a:pt x="762" y="45974"/>
                    <a:pt x="0" y="51308"/>
                    <a:pt x="0" y="56896"/>
                  </a:cubicBezTo>
                  <a:lnTo>
                    <a:pt x="0" y="60325"/>
                  </a:lnTo>
                  <a:lnTo>
                    <a:pt x="31369" y="60325"/>
                  </a:lnTo>
                  <a:cubicBezTo>
                    <a:pt x="33401" y="60325"/>
                    <a:pt x="34925" y="61976"/>
                    <a:pt x="34925" y="63881"/>
                  </a:cubicBezTo>
                  <a:cubicBezTo>
                    <a:pt x="34925" y="65786"/>
                    <a:pt x="33274" y="67437"/>
                    <a:pt x="31369" y="67437"/>
                  </a:cubicBezTo>
                  <a:lnTo>
                    <a:pt x="0" y="67437"/>
                  </a:lnTo>
                  <a:lnTo>
                    <a:pt x="0" y="83693"/>
                  </a:lnTo>
                  <a:lnTo>
                    <a:pt x="31369" y="83693"/>
                  </a:lnTo>
                  <a:cubicBezTo>
                    <a:pt x="33401" y="83693"/>
                    <a:pt x="34925" y="85344"/>
                    <a:pt x="34925" y="87249"/>
                  </a:cubicBezTo>
                  <a:cubicBezTo>
                    <a:pt x="34925" y="89154"/>
                    <a:pt x="33274" y="90805"/>
                    <a:pt x="31369" y="90805"/>
                  </a:cubicBezTo>
                  <a:lnTo>
                    <a:pt x="0" y="90805"/>
                  </a:lnTo>
                  <a:lnTo>
                    <a:pt x="0" y="116586"/>
                  </a:lnTo>
                  <a:lnTo>
                    <a:pt x="118491" y="116586"/>
                  </a:lnTo>
                  <a:lnTo>
                    <a:pt x="118491" y="56388"/>
                  </a:lnTo>
                </a:path>
              </a:pathLst>
            </a:custGeom>
            <a:solidFill>
              <a:srgbClr val="FFFFFF"/>
            </a:solidFill>
          </p:spPr>
        </p:sp>
        <p:sp>
          <p:nvSpPr>
            <p:cNvPr id="18" name="Freeform 18"/>
            <p:cNvSpPr/>
            <p:nvPr/>
          </p:nvSpPr>
          <p:spPr>
            <a:xfrm>
              <a:off x="394081" y="464058"/>
              <a:ext cx="118618" cy="8890"/>
            </a:xfrm>
            <a:custGeom>
              <a:avLst/>
              <a:gdLst/>
              <a:ahLst/>
              <a:cxnLst/>
              <a:rect l="l" t="t" r="r" b="b"/>
              <a:pathLst>
                <a:path w="118618" h="8890">
                  <a:moveTo>
                    <a:pt x="118618" y="0"/>
                  </a:moveTo>
                  <a:lnTo>
                    <a:pt x="0" y="0"/>
                  </a:lnTo>
                  <a:lnTo>
                    <a:pt x="0" y="8890"/>
                  </a:lnTo>
                  <a:lnTo>
                    <a:pt x="118491" y="8890"/>
                  </a:lnTo>
                  <a:lnTo>
                    <a:pt x="118491" y="0"/>
                  </a:lnTo>
                </a:path>
              </a:pathLst>
            </a:custGeom>
            <a:solidFill>
              <a:srgbClr val="FFFFFF"/>
            </a:solidFill>
          </p:spPr>
        </p:sp>
        <p:sp>
          <p:nvSpPr>
            <p:cNvPr id="19" name="Freeform 19"/>
            <p:cNvSpPr/>
            <p:nvPr/>
          </p:nvSpPr>
          <p:spPr>
            <a:xfrm>
              <a:off x="394081" y="480060"/>
              <a:ext cx="118618" cy="84201"/>
            </a:xfrm>
            <a:custGeom>
              <a:avLst/>
              <a:gdLst/>
              <a:ahLst/>
              <a:cxnLst/>
              <a:rect l="l" t="t" r="r" b="b"/>
              <a:pathLst>
                <a:path w="118618" h="84201">
                  <a:moveTo>
                    <a:pt x="66802" y="70866"/>
                  </a:moveTo>
                  <a:cubicBezTo>
                    <a:pt x="88011" y="70866"/>
                    <a:pt x="105283" y="53594"/>
                    <a:pt x="105283" y="32385"/>
                  </a:cubicBezTo>
                  <a:lnTo>
                    <a:pt x="105283" y="11938"/>
                  </a:lnTo>
                  <a:cubicBezTo>
                    <a:pt x="105283" y="9906"/>
                    <a:pt x="106934" y="8382"/>
                    <a:pt x="108839" y="8382"/>
                  </a:cubicBezTo>
                  <a:cubicBezTo>
                    <a:pt x="110744" y="8382"/>
                    <a:pt x="112395" y="10033"/>
                    <a:pt x="112395" y="11938"/>
                  </a:cubicBezTo>
                  <a:lnTo>
                    <a:pt x="112395" y="32385"/>
                  </a:lnTo>
                  <a:cubicBezTo>
                    <a:pt x="112395" y="57531"/>
                    <a:pt x="91948" y="77978"/>
                    <a:pt x="66802" y="77978"/>
                  </a:cubicBezTo>
                  <a:cubicBezTo>
                    <a:pt x="64770" y="77978"/>
                    <a:pt x="63246" y="76327"/>
                    <a:pt x="63246" y="74422"/>
                  </a:cubicBezTo>
                  <a:cubicBezTo>
                    <a:pt x="63246" y="72517"/>
                    <a:pt x="64897" y="70866"/>
                    <a:pt x="66802" y="70866"/>
                  </a:cubicBezTo>
                  <a:close/>
                  <a:moveTo>
                    <a:pt x="51816" y="84201"/>
                  </a:moveTo>
                  <a:lnTo>
                    <a:pt x="66802" y="84201"/>
                  </a:lnTo>
                  <a:cubicBezTo>
                    <a:pt x="95377" y="84201"/>
                    <a:pt x="118618" y="60960"/>
                    <a:pt x="118618" y="32385"/>
                  </a:cubicBezTo>
                  <a:lnTo>
                    <a:pt x="118618" y="0"/>
                  </a:lnTo>
                  <a:lnTo>
                    <a:pt x="0" y="0"/>
                  </a:lnTo>
                  <a:lnTo>
                    <a:pt x="0" y="32385"/>
                  </a:lnTo>
                  <a:cubicBezTo>
                    <a:pt x="0" y="60960"/>
                    <a:pt x="23241" y="84201"/>
                    <a:pt x="51816" y="84201"/>
                  </a:cubicBezTo>
                </a:path>
              </a:pathLst>
            </a:custGeom>
            <a:solidFill>
              <a:srgbClr val="FFFFFF"/>
            </a:solidFill>
          </p:spPr>
        </p:sp>
        <p:sp>
          <p:nvSpPr>
            <p:cNvPr id="20" name="Freeform 20"/>
            <p:cNvSpPr/>
            <p:nvPr/>
          </p:nvSpPr>
          <p:spPr>
            <a:xfrm>
              <a:off x="245999" y="411480"/>
              <a:ext cx="414655" cy="249174"/>
            </a:xfrm>
            <a:custGeom>
              <a:avLst/>
              <a:gdLst/>
              <a:ahLst/>
              <a:cxnLst/>
              <a:rect l="l" t="t" r="r" b="b"/>
              <a:pathLst>
                <a:path w="414655" h="249174">
                  <a:moveTo>
                    <a:pt x="411226" y="49403"/>
                  </a:moveTo>
                  <a:lnTo>
                    <a:pt x="391922" y="49403"/>
                  </a:lnTo>
                  <a:cubicBezTo>
                    <a:pt x="390144" y="49403"/>
                    <a:pt x="388747" y="50673"/>
                    <a:pt x="388366" y="52324"/>
                  </a:cubicBezTo>
                  <a:lnTo>
                    <a:pt x="381381" y="87249"/>
                  </a:lnTo>
                  <a:lnTo>
                    <a:pt x="367792" y="4318"/>
                  </a:lnTo>
                  <a:cubicBezTo>
                    <a:pt x="367284" y="1524"/>
                    <a:pt x="365379" y="254"/>
                    <a:pt x="363601" y="254"/>
                  </a:cubicBezTo>
                  <a:cubicBezTo>
                    <a:pt x="363601" y="254"/>
                    <a:pt x="363601" y="254"/>
                    <a:pt x="363601" y="254"/>
                  </a:cubicBezTo>
                  <a:cubicBezTo>
                    <a:pt x="361823" y="254"/>
                    <a:pt x="359791" y="1524"/>
                    <a:pt x="359283" y="4191"/>
                  </a:cubicBezTo>
                  <a:lnTo>
                    <a:pt x="346202" y="75311"/>
                  </a:lnTo>
                  <a:lnTo>
                    <a:pt x="337058" y="34163"/>
                  </a:lnTo>
                  <a:cubicBezTo>
                    <a:pt x="336550" y="31877"/>
                    <a:pt x="335026" y="30480"/>
                    <a:pt x="332994" y="30353"/>
                  </a:cubicBezTo>
                  <a:cubicBezTo>
                    <a:pt x="331343" y="30226"/>
                    <a:pt x="329438" y="31369"/>
                    <a:pt x="328803" y="33655"/>
                  </a:cubicBezTo>
                  <a:lnTo>
                    <a:pt x="319278" y="62357"/>
                  </a:lnTo>
                  <a:cubicBezTo>
                    <a:pt x="319278" y="62484"/>
                    <a:pt x="319278" y="62484"/>
                    <a:pt x="319151" y="62611"/>
                  </a:cubicBezTo>
                  <a:lnTo>
                    <a:pt x="288163" y="62484"/>
                  </a:lnTo>
                  <a:cubicBezTo>
                    <a:pt x="288163" y="62484"/>
                    <a:pt x="288163" y="62484"/>
                    <a:pt x="288163" y="62484"/>
                  </a:cubicBezTo>
                  <a:cubicBezTo>
                    <a:pt x="287909" y="62484"/>
                    <a:pt x="287655" y="62484"/>
                    <a:pt x="287401" y="62611"/>
                  </a:cubicBezTo>
                  <a:cubicBezTo>
                    <a:pt x="287147" y="62738"/>
                    <a:pt x="287147" y="62738"/>
                    <a:pt x="287020" y="62738"/>
                  </a:cubicBezTo>
                  <a:cubicBezTo>
                    <a:pt x="286893" y="62738"/>
                    <a:pt x="286766" y="62738"/>
                    <a:pt x="286639" y="62865"/>
                  </a:cubicBezTo>
                  <a:cubicBezTo>
                    <a:pt x="286512" y="62992"/>
                    <a:pt x="286385" y="62992"/>
                    <a:pt x="286385" y="62992"/>
                  </a:cubicBezTo>
                  <a:cubicBezTo>
                    <a:pt x="286385" y="62992"/>
                    <a:pt x="286131" y="63119"/>
                    <a:pt x="286004" y="63119"/>
                  </a:cubicBezTo>
                  <a:cubicBezTo>
                    <a:pt x="285877" y="63119"/>
                    <a:pt x="285877" y="63246"/>
                    <a:pt x="285750" y="63373"/>
                  </a:cubicBezTo>
                  <a:cubicBezTo>
                    <a:pt x="285623" y="63500"/>
                    <a:pt x="285623" y="63500"/>
                    <a:pt x="285496" y="63627"/>
                  </a:cubicBezTo>
                  <a:cubicBezTo>
                    <a:pt x="285369" y="63754"/>
                    <a:pt x="285369" y="63754"/>
                    <a:pt x="285242" y="63881"/>
                  </a:cubicBezTo>
                  <a:cubicBezTo>
                    <a:pt x="285115" y="64008"/>
                    <a:pt x="285115" y="64008"/>
                    <a:pt x="284988" y="64135"/>
                  </a:cubicBezTo>
                  <a:cubicBezTo>
                    <a:pt x="284861" y="64262"/>
                    <a:pt x="284861" y="64389"/>
                    <a:pt x="284861" y="64389"/>
                  </a:cubicBezTo>
                  <a:cubicBezTo>
                    <a:pt x="284861" y="64389"/>
                    <a:pt x="284734" y="64643"/>
                    <a:pt x="284734" y="64643"/>
                  </a:cubicBezTo>
                  <a:cubicBezTo>
                    <a:pt x="284734" y="64643"/>
                    <a:pt x="284607" y="64897"/>
                    <a:pt x="284607" y="65024"/>
                  </a:cubicBezTo>
                  <a:cubicBezTo>
                    <a:pt x="284607" y="65151"/>
                    <a:pt x="284480" y="65278"/>
                    <a:pt x="284480" y="65405"/>
                  </a:cubicBezTo>
                  <a:cubicBezTo>
                    <a:pt x="284480" y="65532"/>
                    <a:pt x="284480" y="65659"/>
                    <a:pt x="284480" y="65786"/>
                  </a:cubicBezTo>
                  <a:cubicBezTo>
                    <a:pt x="284480" y="65913"/>
                    <a:pt x="284480" y="66040"/>
                    <a:pt x="284480" y="66167"/>
                  </a:cubicBezTo>
                  <a:lnTo>
                    <a:pt x="284480" y="66167"/>
                  </a:lnTo>
                  <a:lnTo>
                    <a:pt x="284480" y="66167"/>
                  </a:lnTo>
                  <a:lnTo>
                    <a:pt x="284480" y="102235"/>
                  </a:lnTo>
                  <a:cubicBezTo>
                    <a:pt x="284480" y="139573"/>
                    <a:pt x="254127" y="170053"/>
                    <a:pt x="216662" y="170053"/>
                  </a:cubicBezTo>
                  <a:lnTo>
                    <a:pt x="198247" y="170053"/>
                  </a:lnTo>
                  <a:cubicBezTo>
                    <a:pt x="160909" y="170053"/>
                    <a:pt x="130429" y="139700"/>
                    <a:pt x="130429" y="102235"/>
                  </a:cubicBezTo>
                  <a:lnTo>
                    <a:pt x="130429" y="66040"/>
                  </a:lnTo>
                  <a:lnTo>
                    <a:pt x="130429" y="66040"/>
                  </a:lnTo>
                  <a:lnTo>
                    <a:pt x="130429" y="66040"/>
                  </a:lnTo>
                  <a:cubicBezTo>
                    <a:pt x="130429" y="65913"/>
                    <a:pt x="130429" y="65786"/>
                    <a:pt x="130429" y="65659"/>
                  </a:cubicBezTo>
                  <a:cubicBezTo>
                    <a:pt x="130429" y="65532"/>
                    <a:pt x="130429" y="65405"/>
                    <a:pt x="130429" y="65278"/>
                  </a:cubicBezTo>
                  <a:cubicBezTo>
                    <a:pt x="130429" y="65151"/>
                    <a:pt x="130302" y="65024"/>
                    <a:pt x="130302" y="64897"/>
                  </a:cubicBezTo>
                  <a:cubicBezTo>
                    <a:pt x="130302" y="64770"/>
                    <a:pt x="130302" y="64643"/>
                    <a:pt x="130175" y="64516"/>
                  </a:cubicBezTo>
                  <a:cubicBezTo>
                    <a:pt x="130048" y="64389"/>
                    <a:pt x="130048" y="64262"/>
                    <a:pt x="130048" y="64262"/>
                  </a:cubicBezTo>
                  <a:cubicBezTo>
                    <a:pt x="130048" y="64262"/>
                    <a:pt x="129921" y="64008"/>
                    <a:pt x="129921" y="64008"/>
                  </a:cubicBezTo>
                  <a:cubicBezTo>
                    <a:pt x="129921" y="64008"/>
                    <a:pt x="129794" y="63881"/>
                    <a:pt x="129667" y="63754"/>
                  </a:cubicBezTo>
                  <a:cubicBezTo>
                    <a:pt x="129540" y="63627"/>
                    <a:pt x="129540" y="63627"/>
                    <a:pt x="129413" y="63500"/>
                  </a:cubicBezTo>
                  <a:cubicBezTo>
                    <a:pt x="129286" y="63373"/>
                    <a:pt x="129286" y="63373"/>
                    <a:pt x="129159" y="63246"/>
                  </a:cubicBezTo>
                  <a:cubicBezTo>
                    <a:pt x="129032" y="63119"/>
                    <a:pt x="129032" y="63119"/>
                    <a:pt x="128905" y="62992"/>
                  </a:cubicBezTo>
                  <a:cubicBezTo>
                    <a:pt x="128778" y="62865"/>
                    <a:pt x="128651" y="62865"/>
                    <a:pt x="128524" y="62865"/>
                  </a:cubicBezTo>
                  <a:cubicBezTo>
                    <a:pt x="128397" y="62865"/>
                    <a:pt x="128397" y="62738"/>
                    <a:pt x="128270" y="62738"/>
                  </a:cubicBezTo>
                  <a:cubicBezTo>
                    <a:pt x="128143" y="62738"/>
                    <a:pt x="128016" y="62611"/>
                    <a:pt x="127889" y="62611"/>
                  </a:cubicBezTo>
                  <a:cubicBezTo>
                    <a:pt x="127762" y="62611"/>
                    <a:pt x="127635" y="62484"/>
                    <a:pt x="127508" y="62484"/>
                  </a:cubicBezTo>
                  <a:cubicBezTo>
                    <a:pt x="127381" y="62484"/>
                    <a:pt x="127000" y="62357"/>
                    <a:pt x="126746" y="62357"/>
                  </a:cubicBezTo>
                  <a:cubicBezTo>
                    <a:pt x="126746" y="62357"/>
                    <a:pt x="126746" y="62357"/>
                    <a:pt x="126746" y="62357"/>
                  </a:cubicBezTo>
                  <a:lnTo>
                    <a:pt x="95758" y="62484"/>
                  </a:lnTo>
                  <a:cubicBezTo>
                    <a:pt x="95758" y="62357"/>
                    <a:pt x="95631" y="62230"/>
                    <a:pt x="95631" y="62103"/>
                  </a:cubicBezTo>
                  <a:lnTo>
                    <a:pt x="86106" y="33782"/>
                  </a:lnTo>
                  <a:cubicBezTo>
                    <a:pt x="85471" y="31369"/>
                    <a:pt x="83439" y="30226"/>
                    <a:pt x="81788" y="30353"/>
                  </a:cubicBezTo>
                  <a:cubicBezTo>
                    <a:pt x="79756" y="30353"/>
                    <a:pt x="78105" y="31877"/>
                    <a:pt x="77724" y="34036"/>
                  </a:cubicBezTo>
                  <a:lnTo>
                    <a:pt x="68580" y="75184"/>
                  </a:lnTo>
                  <a:lnTo>
                    <a:pt x="55499" y="4064"/>
                  </a:lnTo>
                  <a:cubicBezTo>
                    <a:pt x="54991" y="1270"/>
                    <a:pt x="52959" y="254"/>
                    <a:pt x="51181" y="127"/>
                  </a:cubicBezTo>
                  <a:cubicBezTo>
                    <a:pt x="49403" y="0"/>
                    <a:pt x="47371" y="1397"/>
                    <a:pt x="46990" y="4191"/>
                  </a:cubicBezTo>
                  <a:lnTo>
                    <a:pt x="33401" y="87122"/>
                  </a:lnTo>
                  <a:lnTo>
                    <a:pt x="26416" y="52197"/>
                  </a:lnTo>
                  <a:cubicBezTo>
                    <a:pt x="26035" y="50546"/>
                    <a:pt x="24638" y="49276"/>
                    <a:pt x="22860" y="49276"/>
                  </a:cubicBezTo>
                  <a:lnTo>
                    <a:pt x="3556" y="49276"/>
                  </a:lnTo>
                  <a:cubicBezTo>
                    <a:pt x="1524" y="49276"/>
                    <a:pt x="0" y="50927"/>
                    <a:pt x="0" y="52832"/>
                  </a:cubicBezTo>
                  <a:cubicBezTo>
                    <a:pt x="0" y="54737"/>
                    <a:pt x="1651" y="56388"/>
                    <a:pt x="3556" y="56388"/>
                  </a:cubicBezTo>
                  <a:lnTo>
                    <a:pt x="19939" y="56388"/>
                  </a:lnTo>
                  <a:lnTo>
                    <a:pt x="28829" y="100965"/>
                  </a:lnTo>
                  <a:cubicBezTo>
                    <a:pt x="29464" y="104267"/>
                    <a:pt x="31750" y="105537"/>
                    <a:pt x="33655" y="105537"/>
                  </a:cubicBezTo>
                  <a:cubicBezTo>
                    <a:pt x="33655" y="105537"/>
                    <a:pt x="33655" y="105537"/>
                    <a:pt x="33782" y="105537"/>
                  </a:cubicBezTo>
                  <a:cubicBezTo>
                    <a:pt x="35560" y="105537"/>
                    <a:pt x="37973" y="104267"/>
                    <a:pt x="38481" y="100711"/>
                  </a:cubicBezTo>
                  <a:lnTo>
                    <a:pt x="51435" y="21463"/>
                  </a:lnTo>
                  <a:lnTo>
                    <a:pt x="63627" y="87630"/>
                  </a:lnTo>
                  <a:cubicBezTo>
                    <a:pt x="64262" y="91059"/>
                    <a:pt x="66548" y="92202"/>
                    <a:pt x="68326" y="92329"/>
                  </a:cubicBezTo>
                  <a:cubicBezTo>
                    <a:pt x="70104" y="92456"/>
                    <a:pt x="72390" y="91186"/>
                    <a:pt x="73152" y="87884"/>
                  </a:cubicBezTo>
                  <a:lnTo>
                    <a:pt x="82550" y="45720"/>
                  </a:lnTo>
                  <a:lnTo>
                    <a:pt x="88773" y="64262"/>
                  </a:lnTo>
                  <a:cubicBezTo>
                    <a:pt x="89662" y="67691"/>
                    <a:pt x="91948" y="69850"/>
                    <a:pt x="94742" y="69850"/>
                  </a:cubicBezTo>
                  <a:lnTo>
                    <a:pt x="123317" y="69723"/>
                  </a:lnTo>
                  <a:lnTo>
                    <a:pt x="123317" y="102108"/>
                  </a:lnTo>
                  <a:cubicBezTo>
                    <a:pt x="123317" y="141224"/>
                    <a:pt x="153543" y="173482"/>
                    <a:pt x="191770" y="176784"/>
                  </a:cubicBezTo>
                  <a:lnTo>
                    <a:pt x="191770" y="242062"/>
                  </a:lnTo>
                  <a:lnTo>
                    <a:pt x="149225" y="242062"/>
                  </a:lnTo>
                  <a:cubicBezTo>
                    <a:pt x="147193" y="242062"/>
                    <a:pt x="145669" y="243713"/>
                    <a:pt x="145669" y="245618"/>
                  </a:cubicBezTo>
                  <a:cubicBezTo>
                    <a:pt x="145669" y="247523"/>
                    <a:pt x="147320" y="249174"/>
                    <a:pt x="149225" y="249174"/>
                  </a:cubicBezTo>
                  <a:lnTo>
                    <a:pt x="270256" y="249174"/>
                  </a:lnTo>
                  <a:cubicBezTo>
                    <a:pt x="272288" y="249174"/>
                    <a:pt x="273812" y="247523"/>
                    <a:pt x="273812" y="245618"/>
                  </a:cubicBezTo>
                  <a:cubicBezTo>
                    <a:pt x="273812" y="243713"/>
                    <a:pt x="272161" y="242062"/>
                    <a:pt x="270256" y="242062"/>
                  </a:cubicBezTo>
                  <a:lnTo>
                    <a:pt x="223012" y="242062"/>
                  </a:lnTo>
                  <a:lnTo>
                    <a:pt x="223012" y="176784"/>
                  </a:lnTo>
                  <a:cubicBezTo>
                    <a:pt x="261366" y="173482"/>
                    <a:pt x="291465" y="141224"/>
                    <a:pt x="291465" y="102108"/>
                  </a:cubicBezTo>
                  <a:lnTo>
                    <a:pt x="291465" y="69596"/>
                  </a:lnTo>
                  <a:lnTo>
                    <a:pt x="320040" y="69723"/>
                  </a:lnTo>
                  <a:cubicBezTo>
                    <a:pt x="322834" y="69723"/>
                    <a:pt x="324993" y="67564"/>
                    <a:pt x="325882" y="64389"/>
                  </a:cubicBezTo>
                  <a:lnTo>
                    <a:pt x="332232" y="45720"/>
                  </a:lnTo>
                  <a:lnTo>
                    <a:pt x="341630" y="87884"/>
                  </a:lnTo>
                  <a:cubicBezTo>
                    <a:pt x="342265" y="91186"/>
                    <a:pt x="344678" y="92329"/>
                    <a:pt x="346329" y="92329"/>
                  </a:cubicBezTo>
                  <a:cubicBezTo>
                    <a:pt x="346329" y="92329"/>
                    <a:pt x="346329" y="92329"/>
                    <a:pt x="346329" y="92329"/>
                  </a:cubicBezTo>
                  <a:cubicBezTo>
                    <a:pt x="348107" y="92329"/>
                    <a:pt x="350393" y="91059"/>
                    <a:pt x="351028" y="87630"/>
                  </a:cubicBezTo>
                  <a:lnTo>
                    <a:pt x="363220" y="21463"/>
                  </a:lnTo>
                  <a:lnTo>
                    <a:pt x="376174" y="100711"/>
                  </a:lnTo>
                  <a:cubicBezTo>
                    <a:pt x="376809" y="104267"/>
                    <a:pt x="379095" y="105537"/>
                    <a:pt x="380873" y="105537"/>
                  </a:cubicBezTo>
                  <a:cubicBezTo>
                    <a:pt x="380873" y="105537"/>
                    <a:pt x="380873" y="105537"/>
                    <a:pt x="381000" y="105537"/>
                  </a:cubicBezTo>
                  <a:cubicBezTo>
                    <a:pt x="382778" y="105537"/>
                    <a:pt x="385064" y="104394"/>
                    <a:pt x="385826" y="100965"/>
                  </a:cubicBezTo>
                  <a:lnTo>
                    <a:pt x="394716" y="56388"/>
                  </a:lnTo>
                  <a:lnTo>
                    <a:pt x="411099" y="56388"/>
                  </a:lnTo>
                  <a:cubicBezTo>
                    <a:pt x="413131" y="56388"/>
                    <a:pt x="414655" y="54737"/>
                    <a:pt x="414655" y="52832"/>
                  </a:cubicBezTo>
                  <a:cubicBezTo>
                    <a:pt x="414655" y="50927"/>
                    <a:pt x="413004" y="49276"/>
                    <a:pt x="411099" y="49276"/>
                  </a:cubicBezTo>
                </a:path>
              </a:pathLst>
            </a:custGeom>
            <a:solidFill>
              <a:srgbClr val="FFFFFF"/>
            </a:solidFill>
          </p:spPr>
        </p:sp>
      </p:grpSp>
      <p:grpSp>
        <p:nvGrpSpPr>
          <p:cNvPr id="21" name="Group 21"/>
          <p:cNvGrpSpPr>
            <a:grpSpLocks noChangeAspect="1"/>
          </p:cNvGrpSpPr>
          <p:nvPr/>
        </p:nvGrpSpPr>
        <p:grpSpPr>
          <a:xfrm>
            <a:off x="7473620" y="6645726"/>
            <a:ext cx="696582" cy="741226"/>
            <a:chOff x="0" y="0"/>
            <a:chExt cx="696582" cy="741223"/>
          </a:xfrm>
        </p:grpSpPr>
        <p:sp>
          <p:nvSpPr>
            <p:cNvPr id="22" name="Freeform 22"/>
            <p:cNvSpPr/>
            <p:nvPr/>
          </p:nvSpPr>
          <p:spPr>
            <a:xfrm>
              <a:off x="63500" y="228981"/>
              <a:ext cx="569595" cy="448691"/>
            </a:xfrm>
            <a:custGeom>
              <a:avLst/>
              <a:gdLst/>
              <a:ahLst/>
              <a:cxnLst/>
              <a:rect l="l" t="t" r="r" b="b"/>
              <a:pathLst>
                <a:path w="569595" h="448691">
                  <a:moveTo>
                    <a:pt x="115062" y="29337"/>
                  </a:moveTo>
                  <a:lnTo>
                    <a:pt x="211455" y="196342"/>
                  </a:lnTo>
                  <a:lnTo>
                    <a:pt x="13081" y="196342"/>
                  </a:lnTo>
                  <a:lnTo>
                    <a:pt x="109474" y="29337"/>
                  </a:lnTo>
                  <a:cubicBezTo>
                    <a:pt x="110363" y="29464"/>
                    <a:pt x="111252" y="29591"/>
                    <a:pt x="112268" y="29591"/>
                  </a:cubicBezTo>
                  <a:cubicBezTo>
                    <a:pt x="113284" y="29591"/>
                    <a:pt x="114173" y="29464"/>
                    <a:pt x="115062" y="29337"/>
                  </a:cubicBezTo>
                  <a:close/>
                  <a:moveTo>
                    <a:pt x="464693" y="136652"/>
                  </a:moveTo>
                  <a:lnTo>
                    <a:pt x="561086" y="303657"/>
                  </a:lnTo>
                  <a:lnTo>
                    <a:pt x="362712" y="303657"/>
                  </a:lnTo>
                  <a:lnTo>
                    <a:pt x="459105" y="136652"/>
                  </a:lnTo>
                  <a:cubicBezTo>
                    <a:pt x="459994" y="136779"/>
                    <a:pt x="460883" y="136906"/>
                    <a:pt x="461899" y="136906"/>
                  </a:cubicBezTo>
                  <a:cubicBezTo>
                    <a:pt x="462915" y="136906"/>
                    <a:pt x="463804" y="136779"/>
                    <a:pt x="464693" y="136652"/>
                  </a:cubicBezTo>
                  <a:close/>
                  <a:moveTo>
                    <a:pt x="111887" y="0"/>
                  </a:moveTo>
                  <a:cubicBezTo>
                    <a:pt x="103886" y="254"/>
                    <a:pt x="97536" y="6731"/>
                    <a:pt x="97536" y="14732"/>
                  </a:cubicBezTo>
                  <a:cubicBezTo>
                    <a:pt x="97536" y="18415"/>
                    <a:pt x="98933" y="21844"/>
                    <a:pt x="101219" y="24511"/>
                  </a:cubicBezTo>
                  <a:lnTo>
                    <a:pt x="635" y="198755"/>
                  </a:lnTo>
                  <a:cubicBezTo>
                    <a:pt x="127" y="199517"/>
                    <a:pt x="0" y="200406"/>
                    <a:pt x="0" y="201295"/>
                  </a:cubicBezTo>
                  <a:lnTo>
                    <a:pt x="0" y="201295"/>
                  </a:lnTo>
                  <a:cubicBezTo>
                    <a:pt x="0" y="243967"/>
                    <a:pt x="50292" y="278511"/>
                    <a:pt x="112268" y="278511"/>
                  </a:cubicBezTo>
                  <a:cubicBezTo>
                    <a:pt x="174244" y="278511"/>
                    <a:pt x="224536" y="243967"/>
                    <a:pt x="224536" y="201295"/>
                  </a:cubicBezTo>
                  <a:lnTo>
                    <a:pt x="224536" y="201295"/>
                  </a:lnTo>
                  <a:cubicBezTo>
                    <a:pt x="224536" y="200406"/>
                    <a:pt x="224409" y="199517"/>
                    <a:pt x="223901" y="198755"/>
                  </a:cubicBezTo>
                  <a:lnTo>
                    <a:pt x="123317" y="24511"/>
                  </a:lnTo>
                  <a:cubicBezTo>
                    <a:pt x="124206" y="23368"/>
                    <a:pt x="125095" y="22225"/>
                    <a:pt x="125730" y="20828"/>
                  </a:cubicBezTo>
                  <a:lnTo>
                    <a:pt x="265684" y="65405"/>
                  </a:lnTo>
                  <a:cubicBezTo>
                    <a:pt x="265684" y="66040"/>
                    <a:pt x="265557" y="66548"/>
                    <a:pt x="265557" y="67183"/>
                  </a:cubicBezTo>
                  <a:cubicBezTo>
                    <a:pt x="265557" y="74168"/>
                    <a:pt x="268859" y="80391"/>
                    <a:pt x="274066" y="84328"/>
                  </a:cubicBezTo>
                  <a:lnTo>
                    <a:pt x="274066" y="422656"/>
                  </a:lnTo>
                  <a:lnTo>
                    <a:pt x="207772" y="422656"/>
                  </a:lnTo>
                  <a:lnTo>
                    <a:pt x="207772" y="448691"/>
                  </a:lnTo>
                  <a:lnTo>
                    <a:pt x="366522" y="448691"/>
                  </a:lnTo>
                  <a:lnTo>
                    <a:pt x="366522" y="422656"/>
                  </a:lnTo>
                  <a:lnTo>
                    <a:pt x="300101" y="422656"/>
                  </a:lnTo>
                  <a:lnTo>
                    <a:pt x="300101" y="84328"/>
                  </a:lnTo>
                  <a:cubicBezTo>
                    <a:pt x="302260" y="82677"/>
                    <a:pt x="304165" y="80518"/>
                    <a:pt x="305562" y="78105"/>
                  </a:cubicBezTo>
                  <a:lnTo>
                    <a:pt x="447167" y="123190"/>
                  </a:lnTo>
                  <a:cubicBezTo>
                    <a:pt x="447421" y="126492"/>
                    <a:pt x="448691" y="129413"/>
                    <a:pt x="450850" y="131826"/>
                  </a:cubicBezTo>
                  <a:lnTo>
                    <a:pt x="350266" y="305943"/>
                  </a:lnTo>
                  <a:cubicBezTo>
                    <a:pt x="349758" y="306705"/>
                    <a:pt x="349631" y="307594"/>
                    <a:pt x="349631" y="308483"/>
                  </a:cubicBezTo>
                  <a:lnTo>
                    <a:pt x="349631" y="308483"/>
                  </a:lnTo>
                  <a:cubicBezTo>
                    <a:pt x="349631" y="351155"/>
                    <a:pt x="399923" y="385699"/>
                    <a:pt x="461899" y="385699"/>
                  </a:cubicBezTo>
                  <a:cubicBezTo>
                    <a:pt x="512826" y="385699"/>
                    <a:pt x="555752" y="362458"/>
                    <a:pt x="569595" y="330454"/>
                  </a:cubicBezTo>
                  <a:lnTo>
                    <a:pt x="569595" y="299085"/>
                  </a:lnTo>
                  <a:lnTo>
                    <a:pt x="473075" y="131826"/>
                  </a:lnTo>
                  <a:cubicBezTo>
                    <a:pt x="475361" y="129286"/>
                    <a:pt x="476758" y="125857"/>
                    <a:pt x="476758" y="122047"/>
                  </a:cubicBezTo>
                  <a:cubicBezTo>
                    <a:pt x="476758" y="113919"/>
                    <a:pt x="470154" y="107315"/>
                    <a:pt x="462026" y="107315"/>
                  </a:cubicBezTo>
                  <a:cubicBezTo>
                    <a:pt x="456819" y="107315"/>
                    <a:pt x="452374" y="109982"/>
                    <a:pt x="449707" y="113919"/>
                  </a:cubicBezTo>
                  <a:lnTo>
                    <a:pt x="308610" y="69088"/>
                  </a:lnTo>
                  <a:cubicBezTo>
                    <a:pt x="308610" y="68453"/>
                    <a:pt x="308737" y="67945"/>
                    <a:pt x="308737" y="67310"/>
                  </a:cubicBezTo>
                  <a:cubicBezTo>
                    <a:pt x="308737" y="55372"/>
                    <a:pt x="299085" y="45720"/>
                    <a:pt x="287147" y="45720"/>
                  </a:cubicBezTo>
                  <a:cubicBezTo>
                    <a:pt x="279273" y="45720"/>
                    <a:pt x="272288" y="50038"/>
                    <a:pt x="268605" y="56388"/>
                  </a:cubicBezTo>
                  <a:lnTo>
                    <a:pt x="126619" y="11176"/>
                  </a:lnTo>
                  <a:cubicBezTo>
                    <a:pt x="125095" y="4953"/>
                    <a:pt x="119380" y="254"/>
                    <a:pt x="112649" y="0"/>
                  </a:cubicBezTo>
                  <a:close/>
                </a:path>
              </a:pathLst>
            </a:custGeom>
            <a:solidFill>
              <a:srgbClr val="545454"/>
            </a:solidFill>
          </p:spPr>
        </p:sp>
        <p:sp>
          <p:nvSpPr>
            <p:cNvPr id="23" name="Freeform 23"/>
            <p:cNvSpPr/>
            <p:nvPr/>
          </p:nvSpPr>
          <p:spPr>
            <a:xfrm>
              <a:off x="95758" y="116205"/>
              <a:ext cx="213868" cy="252603"/>
            </a:xfrm>
            <a:custGeom>
              <a:avLst/>
              <a:gdLst/>
              <a:ahLst/>
              <a:cxnLst/>
              <a:rect l="l" t="t" r="r" b="b"/>
              <a:pathLst>
                <a:path w="213868" h="252603">
                  <a:moveTo>
                    <a:pt x="210439" y="208661"/>
                  </a:moveTo>
                  <a:lnTo>
                    <a:pt x="152527" y="37211"/>
                  </a:lnTo>
                  <a:cubicBezTo>
                    <a:pt x="146939" y="19812"/>
                    <a:pt x="136779" y="0"/>
                    <a:pt x="106934" y="0"/>
                  </a:cubicBezTo>
                  <a:cubicBezTo>
                    <a:pt x="76454" y="0"/>
                    <a:pt x="66040" y="21336"/>
                    <a:pt x="60960" y="37211"/>
                  </a:cubicBezTo>
                  <a:lnTo>
                    <a:pt x="3810" y="208661"/>
                  </a:lnTo>
                  <a:cubicBezTo>
                    <a:pt x="0" y="219837"/>
                    <a:pt x="1397" y="231648"/>
                    <a:pt x="7620" y="240284"/>
                  </a:cubicBezTo>
                  <a:cubicBezTo>
                    <a:pt x="13208" y="248158"/>
                    <a:pt x="22225" y="252603"/>
                    <a:pt x="32258" y="252603"/>
                  </a:cubicBezTo>
                  <a:cubicBezTo>
                    <a:pt x="48260" y="252603"/>
                    <a:pt x="59182" y="243459"/>
                    <a:pt x="64643" y="225298"/>
                  </a:cubicBezTo>
                  <a:lnTo>
                    <a:pt x="72009" y="199898"/>
                  </a:lnTo>
                  <a:lnTo>
                    <a:pt x="141478" y="199898"/>
                  </a:lnTo>
                  <a:lnTo>
                    <a:pt x="149352" y="225679"/>
                  </a:lnTo>
                  <a:cubicBezTo>
                    <a:pt x="155194" y="243586"/>
                    <a:pt x="165989" y="252603"/>
                    <a:pt x="181229" y="252603"/>
                  </a:cubicBezTo>
                  <a:cubicBezTo>
                    <a:pt x="191389" y="252603"/>
                    <a:pt x="200152" y="248412"/>
                    <a:pt x="205867" y="240792"/>
                  </a:cubicBezTo>
                  <a:cubicBezTo>
                    <a:pt x="212217" y="232283"/>
                    <a:pt x="213868" y="220472"/>
                    <a:pt x="210312" y="208788"/>
                  </a:cubicBezTo>
                  <a:close/>
                  <a:moveTo>
                    <a:pt x="89027" y="147320"/>
                  </a:moveTo>
                  <a:lnTo>
                    <a:pt x="106934" y="90170"/>
                  </a:lnTo>
                  <a:lnTo>
                    <a:pt x="125222" y="147320"/>
                  </a:lnTo>
                  <a:lnTo>
                    <a:pt x="89027" y="147320"/>
                  </a:lnTo>
                  <a:close/>
                </a:path>
              </a:pathLst>
            </a:custGeom>
            <a:solidFill>
              <a:srgbClr val="E8393E"/>
            </a:solidFill>
          </p:spPr>
        </p:sp>
        <p:sp>
          <p:nvSpPr>
            <p:cNvPr id="24" name="Freeform 24"/>
            <p:cNvSpPr/>
            <p:nvPr/>
          </p:nvSpPr>
          <p:spPr>
            <a:xfrm>
              <a:off x="392303" y="126619"/>
              <a:ext cx="209677" cy="252603"/>
            </a:xfrm>
            <a:custGeom>
              <a:avLst/>
              <a:gdLst/>
              <a:ahLst/>
              <a:cxnLst/>
              <a:rect l="l" t="t" r="r" b="b"/>
              <a:pathLst>
                <a:path w="209677" h="252603">
                  <a:moveTo>
                    <a:pt x="123952" y="0"/>
                  </a:moveTo>
                  <a:cubicBezTo>
                    <a:pt x="52070" y="0"/>
                    <a:pt x="0" y="53086"/>
                    <a:pt x="0" y="126111"/>
                  </a:cubicBezTo>
                  <a:cubicBezTo>
                    <a:pt x="0" y="199390"/>
                    <a:pt x="52070" y="252603"/>
                    <a:pt x="123952" y="252603"/>
                  </a:cubicBezTo>
                  <a:cubicBezTo>
                    <a:pt x="150368" y="252603"/>
                    <a:pt x="173736" y="246126"/>
                    <a:pt x="191262" y="233807"/>
                  </a:cubicBezTo>
                  <a:cubicBezTo>
                    <a:pt x="201295" y="227076"/>
                    <a:pt x="207264" y="219710"/>
                    <a:pt x="209550" y="211074"/>
                  </a:cubicBezTo>
                  <a:lnTo>
                    <a:pt x="209550" y="195834"/>
                  </a:lnTo>
                  <a:cubicBezTo>
                    <a:pt x="206375" y="183769"/>
                    <a:pt x="195707" y="175260"/>
                    <a:pt x="182753" y="175260"/>
                  </a:cubicBezTo>
                  <a:cubicBezTo>
                    <a:pt x="172212" y="175260"/>
                    <a:pt x="164338" y="180340"/>
                    <a:pt x="158242" y="184277"/>
                  </a:cubicBezTo>
                  <a:cubicBezTo>
                    <a:pt x="148463" y="190246"/>
                    <a:pt x="140208" y="193548"/>
                    <a:pt x="124714" y="193548"/>
                  </a:cubicBezTo>
                  <a:cubicBezTo>
                    <a:pt x="88011" y="193548"/>
                    <a:pt x="63246" y="166497"/>
                    <a:pt x="63246" y="126238"/>
                  </a:cubicBezTo>
                  <a:cubicBezTo>
                    <a:pt x="63246" y="86106"/>
                    <a:pt x="87884" y="59182"/>
                    <a:pt x="124714" y="59182"/>
                  </a:cubicBezTo>
                  <a:cubicBezTo>
                    <a:pt x="138938" y="59182"/>
                    <a:pt x="148590" y="62738"/>
                    <a:pt x="158242" y="68834"/>
                  </a:cubicBezTo>
                  <a:cubicBezTo>
                    <a:pt x="164592" y="72771"/>
                    <a:pt x="172466" y="77470"/>
                    <a:pt x="183134" y="77470"/>
                  </a:cubicBezTo>
                  <a:cubicBezTo>
                    <a:pt x="196088" y="77470"/>
                    <a:pt x="206502" y="69215"/>
                    <a:pt x="209677" y="57404"/>
                  </a:cubicBezTo>
                  <a:lnTo>
                    <a:pt x="209677" y="41783"/>
                  </a:lnTo>
                  <a:lnTo>
                    <a:pt x="209677" y="41783"/>
                  </a:lnTo>
                  <a:cubicBezTo>
                    <a:pt x="207518" y="33401"/>
                    <a:pt x="201549" y="25908"/>
                    <a:pt x="191897" y="19177"/>
                  </a:cubicBezTo>
                  <a:cubicBezTo>
                    <a:pt x="172847" y="6096"/>
                    <a:pt x="150368" y="0"/>
                    <a:pt x="124079" y="0"/>
                  </a:cubicBezTo>
                  <a:close/>
                </a:path>
              </a:pathLst>
            </a:custGeom>
            <a:solidFill>
              <a:srgbClr val="374873"/>
            </a:solidFill>
          </p:spPr>
        </p:sp>
        <p:sp>
          <p:nvSpPr>
            <p:cNvPr id="25" name="Freeform 25"/>
            <p:cNvSpPr/>
            <p:nvPr/>
          </p:nvSpPr>
          <p:spPr>
            <a:xfrm>
              <a:off x="255524" y="63500"/>
              <a:ext cx="189357" cy="252603"/>
            </a:xfrm>
            <a:custGeom>
              <a:avLst/>
              <a:gdLst/>
              <a:ahLst/>
              <a:cxnLst/>
              <a:rect l="l" t="t" r="r" b="b"/>
              <a:pathLst>
                <a:path w="189357" h="252603">
                  <a:moveTo>
                    <a:pt x="87757" y="252603"/>
                  </a:moveTo>
                  <a:lnTo>
                    <a:pt x="31877" y="252603"/>
                  </a:lnTo>
                  <a:cubicBezTo>
                    <a:pt x="13462" y="252603"/>
                    <a:pt x="0" y="239395"/>
                    <a:pt x="0" y="221361"/>
                  </a:cubicBezTo>
                  <a:lnTo>
                    <a:pt x="0" y="30861"/>
                  </a:lnTo>
                  <a:cubicBezTo>
                    <a:pt x="0" y="12954"/>
                    <a:pt x="13335" y="0"/>
                    <a:pt x="31877" y="0"/>
                  </a:cubicBezTo>
                  <a:lnTo>
                    <a:pt x="82042" y="0"/>
                  </a:lnTo>
                  <a:cubicBezTo>
                    <a:pt x="159639" y="0"/>
                    <a:pt x="175895" y="40513"/>
                    <a:pt x="175895" y="74422"/>
                  </a:cubicBezTo>
                  <a:cubicBezTo>
                    <a:pt x="175895" y="91948"/>
                    <a:pt x="169291" y="107569"/>
                    <a:pt x="156972" y="119761"/>
                  </a:cubicBezTo>
                  <a:cubicBezTo>
                    <a:pt x="177800" y="132461"/>
                    <a:pt x="189357" y="151892"/>
                    <a:pt x="189357" y="174879"/>
                  </a:cubicBezTo>
                  <a:cubicBezTo>
                    <a:pt x="189357" y="226441"/>
                    <a:pt x="155194" y="252476"/>
                    <a:pt x="87630" y="252476"/>
                  </a:cubicBezTo>
                  <a:close/>
                  <a:moveTo>
                    <a:pt x="63754" y="194691"/>
                  </a:moveTo>
                  <a:lnTo>
                    <a:pt x="90932" y="194691"/>
                  </a:lnTo>
                  <a:cubicBezTo>
                    <a:pt x="122301" y="194691"/>
                    <a:pt x="124968" y="184658"/>
                    <a:pt x="124968" y="173609"/>
                  </a:cubicBezTo>
                  <a:cubicBezTo>
                    <a:pt x="124968" y="167513"/>
                    <a:pt x="124968" y="153162"/>
                    <a:pt x="90678" y="153162"/>
                  </a:cubicBezTo>
                  <a:lnTo>
                    <a:pt x="63754" y="153162"/>
                  </a:lnTo>
                  <a:lnTo>
                    <a:pt x="63754" y="194691"/>
                  </a:lnTo>
                  <a:close/>
                  <a:moveTo>
                    <a:pt x="63119" y="94742"/>
                  </a:moveTo>
                  <a:lnTo>
                    <a:pt x="84328" y="94742"/>
                  </a:lnTo>
                  <a:cubicBezTo>
                    <a:pt x="108585" y="94742"/>
                    <a:pt x="112522" y="84709"/>
                    <a:pt x="112522" y="73660"/>
                  </a:cubicBezTo>
                  <a:cubicBezTo>
                    <a:pt x="112522" y="62865"/>
                    <a:pt x="109474" y="52578"/>
                    <a:pt x="80772" y="52578"/>
                  </a:cubicBezTo>
                  <a:lnTo>
                    <a:pt x="63119" y="52578"/>
                  </a:lnTo>
                  <a:lnTo>
                    <a:pt x="63119" y="94742"/>
                  </a:lnTo>
                  <a:close/>
                </a:path>
              </a:pathLst>
            </a:custGeom>
            <a:solidFill>
              <a:srgbClr val="201853"/>
            </a:solidFill>
          </p:spPr>
        </p:sp>
      </p:grpSp>
      <p:sp>
        <p:nvSpPr>
          <p:cNvPr id="26" name="Freeform 26"/>
          <p:cNvSpPr/>
          <p:nvPr/>
        </p:nvSpPr>
        <p:spPr>
          <a:xfrm>
            <a:off x="2279542" y="603094"/>
            <a:ext cx="1171575" cy="523875"/>
          </a:xfrm>
          <a:custGeom>
            <a:avLst/>
            <a:gdLst/>
            <a:ahLst/>
            <a:cxnLst/>
            <a:rect l="l" t="t" r="r" b="b"/>
            <a:pathLst>
              <a:path w="1171575" h="523875">
                <a:moveTo>
                  <a:pt x="0" y="0"/>
                </a:moveTo>
                <a:lnTo>
                  <a:pt x="1171575" y="0"/>
                </a:lnTo>
                <a:lnTo>
                  <a:pt x="1171575" y="523875"/>
                </a:lnTo>
                <a:lnTo>
                  <a:pt x="0" y="523875"/>
                </a:lnTo>
                <a:lnTo>
                  <a:pt x="0" y="0"/>
                </a:lnTo>
                <a:close/>
              </a:path>
            </a:pathLst>
          </a:custGeom>
          <a:blipFill>
            <a:blip r:embed="rId11"/>
            <a:stretch>
              <a:fillRect/>
            </a:stretch>
          </a:blipFill>
        </p:spPr>
      </p:sp>
      <p:sp>
        <p:nvSpPr>
          <p:cNvPr id="27" name="Freeform 27"/>
          <p:cNvSpPr/>
          <p:nvPr/>
        </p:nvSpPr>
        <p:spPr>
          <a:xfrm>
            <a:off x="1955883" y="2982668"/>
            <a:ext cx="1114425" cy="666750"/>
          </a:xfrm>
          <a:custGeom>
            <a:avLst/>
            <a:gdLst/>
            <a:ahLst/>
            <a:cxnLst/>
            <a:rect l="l" t="t" r="r" b="b"/>
            <a:pathLst>
              <a:path w="1114425" h="666750">
                <a:moveTo>
                  <a:pt x="0" y="0"/>
                </a:moveTo>
                <a:lnTo>
                  <a:pt x="1114425" y="0"/>
                </a:lnTo>
                <a:lnTo>
                  <a:pt x="1114425" y="666750"/>
                </a:lnTo>
                <a:lnTo>
                  <a:pt x="0" y="666750"/>
                </a:lnTo>
                <a:lnTo>
                  <a:pt x="0" y="0"/>
                </a:lnTo>
                <a:close/>
              </a:path>
            </a:pathLst>
          </a:custGeom>
          <a:blipFill>
            <a:blip r:embed="rId12"/>
            <a:stretch>
              <a:fillRect/>
            </a:stretch>
          </a:blipFill>
        </p:spPr>
      </p:sp>
      <p:grpSp>
        <p:nvGrpSpPr>
          <p:cNvPr id="28" name="Group 28"/>
          <p:cNvGrpSpPr>
            <a:grpSpLocks noChangeAspect="1"/>
          </p:cNvGrpSpPr>
          <p:nvPr/>
        </p:nvGrpSpPr>
        <p:grpSpPr>
          <a:xfrm>
            <a:off x="561775" y="7343661"/>
            <a:ext cx="1599714" cy="7820"/>
            <a:chOff x="0" y="0"/>
            <a:chExt cx="1599705" cy="7810"/>
          </a:xfrm>
        </p:grpSpPr>
        <p:sp>
          <p:nvSpPr>
            <p:cNvPr id="29" name="Freeform 29"/>
            <p:cNvSpPr/>
            <p:nvPr/>
          </p:nvSpPr>
          <p:spPr>
            <a:xfrm>
              <a:off x="0" y="0"/>
              <a:ext cx="1599692" cy="7874"/>
            </a:xfrm>
            <a:custGeom>
              <a:avLst/>
              <a:gdLst/>
              <a:ahLst/>
              <a:cxnLst/>
              <a:rect l="l" t="t" r="r" b="b"/>
              <a:pathLst>
                <a:path w="1599692" h="7874">
                  <a:moveTo>
                    <a:pt x="0" y="0"/>
                  </a:moveTo>
                  <a:lnTo>
                    <a:pt x="0" y="7874"/>
                  </a:lnTo>
                  <a:lnTo>
                    <a:pt x="156337" y="7874"/>
                  </a:lnTo>
                  <a:lnTo>
                    <a:pt x="156337" y="0"/>
                  </a:lnTo>
                  <a:close/>
                  <a:moveTo>
                    <a:pt x="191897" y="0"/>
                  </a:moveTo>
                  <a:lnTo>
                    <a:pt x="191897" y="7874"/>
                  </a:lnTo>
                  <a:lnTo>
                    <a:pt x="1599692" y="7874"/>
                  </a:lnTo>
                  <a:lnTo>
                    <a:pt x="1599692" y="0"/>
                  </a:lnTo>
                  <a:close/>
                </a:path>
              </a:pathLst>
            </a:custGeom>
            <a:solidFill>
              <a:srgbClr val="FFFFFF"/>
            </a:solidFill>
          </p:spPr>
        </p:sp>
      </p:grpSp>
      <p:sp>
        <p:nvSpPr>
          <p:cNvPr id="30" name="TextBox 30"/>
          <p:cNvSpPr txBox="1"/>
          <p:nvPr/>
        </p:nvSpPr>
        <p:spPr>
          <a:xfrm>
            <a:off x="3795207" y="314397"/>
            <a:ext cx="3306742" cy="7183057"/>
          </a:xfrm>
          <a:prstGeom prst="rect">
            <a:avLst/>
          </a:prstGeom>
          <a:noFill/>
          <a:ln>
            <a:noFill/>
          </a:ln>
        </p:spPr>
        <p:txBody>
          <a:bodyPr wrap="square" lIns="0" tIns="0" rIns="0" bIns="0" rtlCol="0" anchor="t">
            <a:spAutoFit/>
          </a:bodyPr>
          <a:lstStyle/>
          <a:p>
            <a:pPr algn="just">
              <a:lnSpc>
                <a:spcPts val="999"/>
              </a:lnSpc>
            </a:pPr>
            <a:r>
              <a:rPr lang="en-US" sz="677" b="1" spc="6" dirty="0">
                <a:solidFill>
                  <a:srgbClr val="E8393E"/>
                </a:solidFill>
                <a:latin typeface="Montserrat Bold"/>
                <a:ea typeface="Montserrat Bold"/>
                <a:cs typeface="Montserrat Bold"/>
                <a:sym typeface="Montserrat Bold"/>
              </a:rPr>
              <a:t>FORUM DES ACTEURS DU MONDE JUDICIAIRE</a:t>
            </a:r>
          </a:p>
          <a:p>
            <a:pPr algn="just">
              <a:lnSpc>
                <a:spcPts val="999"/>
              </a:lnSpc>
            </a:pPr>
            <a:r>
              <a:rPr lang="en-US" sz="677" b="1" spc="6" dirty="0">
                <a:solidFill>
                  <a:srgbClr val="E8393E"/>
                </a:solidFill>
                <a:latin typeface="Montserrat Bold"/>
                <a:ea typeface="Montserrat Bold"/>
                <a:cs typeface="Montserrat Bold"/>
                <a:sym typeface="Montserrat Bold"/>
              </a:rPr>
              <a:t> </a:t>
            </a:r>
            <a:r>
              <a:rPr lang="en-US" sz="677" b="1" spc="6" dirty="0">
                <a:solidFill>
                  <a:srgbClr val="000000"/>
                </a:solidFill>
                <a:latin typeface="Montserrat Light"/>
                <a:ea typeface="Montserrat Light"/>
                <a:cs typeface="Montserrat Light"/>
                <a:sym typeface="Montserrat Light"/>
              </a:rPr>
              <a:t>Rencontrez les différents acteurs et professionnels du monde </a:t>
            </a:r>
            <a:r>
              <a:rPr lang="en-US" sz="677" b="1" spc="6" dirty="0" err="1">
                <a:solidFill>
                  <a:srgbClr val="000000"/>
                </a:solidFill>
                <a:latin typeface="Montserrat Light"/>
                <a:ea typeface="Montserrat Light"/>
                <a:cs typeface="Montserrat Light"/>
                <a:sym typeface="Montserrat Light"/>
              </a:rPr>
              <a:t>judiciaire</a:t>
            </a:r>
            <a:endParaRPr lang="en-US" sz="677" b="1" spc="6" dirty="0">
              <a:solidFill>
                <a:srgbClr val="000000"/>
              </a:solidFill>
              <a:latin typeface="Montserrat Light"/>
              <a:ea typeface="Montserrat Light"/>
              <a:cs typeface="Montserrat Light"/>
              <a:sym typeface="Montserrat Light"/>
            </a:endParaRPr>
          </a:p>
          <a:p>
            <a:pPr algn="just"/>
            <a:endParaRPr lang="en-US" sz="677" i="1" spc="15" dirty="0">
              <a:solidFill>
                <a:srgbClr val="000000"/>
              </a:solidFill>
              <a:latin typeface="Montserrat Light Italics"/>
              <a:ea typeface="Montserrat Light Italics"/>
              <a:cs typeface="Montserrat Light Italics"/>
              <a:sym typeface="Montserrat Light Italics"/>
            </a:endParaRPr>
          </a:p>
          <a:p>
            <a:pPr algn="just"/>
            <a:r>
              <a:rPr lang="en-US" sz="677" i="1" spc="15" dirty="0">
                <a:solidFill>
                  <a:srgbClr val="000000"/>
                </a:solidFill>
                <a:latin typeface="Montserrat Light Italics"/>
                <a:ea typeface="Montserrat Light Italics"/>
                <a:cs typeface="Montserrat Light Italics"/>
                <a:sym typeface="Montserrat Light Italics"/>
              </a:rPr>
              <a:t>Avec la </a:t>
            </a:r>
            <a:r>
              <a:rPr lang="en-US" sz="677" i="1" spc="15" dirty="0">
                <a:solidFill>
                  <a:srgbClr val="000000"/>
                </a:solidFill>
                <a:latin typeface="Montserrat Light Italics"/>
                <a:sym typeface="Montserrat Light Italics"/>
              </a:rPr>
              <a:t>participation de </a:t>
            </a:r>
            <a:r>
              <a:rPr lang="fr-FR" sz="677" i="1" spc="15" dirty="0">
                <a:solidFill>
                  <a:srgbClr val="000000"/>
                </a:solidFill>
                <a:latin typeface="Montserrat Light Italics"/>
              </a:rPr>
              <a:t>la Préfecture de Police, de l’Administration pénitentiaire, des délégués du Procureur, de l’Ecole Nationale de la Magistrature, de l’Ecole Nationale des Greffes, de la Chambre des Notaires, du Barreau des Hauts-de-Seine, de Médiation en Seine</a:t>
            </a:r>
          </a:p>
          <a:p>
            <a:pPr algn="just"/>
            <a:endParaRPr lang="fr-FR" sz="677" i="1" spc="15" dirty="0">
              <a:solidFill>
                <a:srgbClr val="000000"/>
              </a:solidFill>
              <a:latin typeface="Montserrat Light Italics"/>
            </a:endParaRPr>
          </a:p>
          <a:p>
            <a:pPr algn="just"/>
            <a:r>
              <a:rPr lang="en-US" sz="700" b="1" spc="6" dirty="0">
                <a:latin typeface="Montserrat Bold"/>
                <a:ea typeface="Montserrat Bold"/>
                <a:cs typeface="Montserrat Bold"/>
                <a:sym typeface="Montserrat Bold"/>
              </a:rPr>
              <a:t>à partir de 16H30 – Grand hall </a:t>
            </a:r>
          </a:p>
          <a:p>
            <a:pPr algn="just"/>
            <a:endParaRPr lang="en-US" sz="677" b="1" spc="6" dirty="0">
              <a:solidFill>
                <a:srgbClr val="201953"/>
              </a:solidFill>
              <a:latin typeface="Montserrat Bold"/>
              <a:ea typeface="Montserrat Bold"/>
              <a:cs typeface="Montserrat Bold"/>
              <a:sym typeface="Montserrat Bold"/>
            </a:endParaRPr>
          </a:p>
          <a:p>
            <a:pPr algn="just"/>
            <a:endParaRPr lang="fr-FR" sz="677" i="1" spc="15" dirty="0">
              <a:solidFill>
                <a:srgbClr val="000000"/>
              </a:solidFill>
              <a:latin typeface="Montserrat Light Italics"/>
            </a:endParaRPr>
          </a:p>
          <a:p>
            <a:r>
              <a:rPr lang="en-US" sz="677" b="1" spc="6" dirty="0">
                <a:solidFill>
                  <a:srgbClr val="E8393E"/>
                </a:solidFill>
                <a:latin typeface="Montserrat Bold"/>
                <a:ea typeface="Montserrat Bold"/>
                <a:cs typeface="Montserrat Bold"/>
                <a:sym typeface="Montserrat Bold"/>
              </a:rPr>
              <a:t>RECONSTITUTION DE SCENE DE CRIME, CONSTATATIONS TECHNIQUES, RECHERCHE DE TRACES ET INDICES </a:t>
            </a:r>
          </a:p>
          <a:p>
            <a:endParaRPr lang="en-US" sz="677" b="1" spc="6" dirty="0">
              <a:solidFill>
                <a:srgbClr val="E8393E"/>
              </a:solidFill>
              <a:latin typeface="Montserrat Bold"/>
              <a:ea typeface="Montserrat Bold"/>
              <a:cs typeface="Montserrat Bold"/>
              <a:sym typeface="Montserrat Bold"/>
            </a:endParaRPr>
          </a:p>
          <a:p>
            <a:pPr algn="just"/>
            <a:r>
              <a:rPr lang="fr-FR" sz="677" i="1" spc="15" dirty="0">
                <a:solidFill>
                  <a:srgbClr val="000000"/>
                </a:solidFill>
                <a:latin typeface="Montserrat Light Italics"/>
              </a:rPr>
              <a:t>Avec la participation de la Police Technique et Scientifique (PTS)</a:t>
            </a:r>
          </a:p>
          <a:p>
            <a:pPr algn="just"/>
            <a:endParaRPr lang="fr-FR" sz="677" i="1" spc="15" dirty="0">
              <a:solidFill>
                <a:srgbClr val="000000"/>
              </a:solidFill>
              <a:latin typeface="Montserrat Light Italics"/>
            </a:endParaRPr>
          </a:p>
          <a:p>
            <a:pPr algn="just"/>
            <a:r>
              <a:rPr lang="fr-FR" sz="700" b="1" spc="6" dirty="0">
                <a:latin typeface="Montserrat Bold"/>
              </a:rPr>
              <a:t>à partir de 16h30 </a:t>
            </a:r>
            <a:r>
              <a:rPr lang="en-US" sz="700" b="1" spc="6" dirty="0">
                <a:latin typeface="Montserrat Bold"/>
                <a:ea typeface="Montserrat Bold"/>
                <a:cs typeface="Montserrat Bold"/>
                <a:sym typeface="Montserrat Bold"/>
              </a:rPr>
              <a:t>–</a:t>
            </a:r>
            <a:r>
              <a:rPr lang="fr-FR" sz="700" b="1" spc="6" dirty="0">
                <a:latin typeface="Montserrat Bold"/>
              </a:rPr>
              <a:t> Petit hall</a:t>
            </a:r>
          </a:p>
          <a:p>
            <a:pPr algn="ctr"/>
            <a:endParaRPr lang="fr-FR" sz="900" b="1" spc="6" dirty="0">
              <a:solidFill>
                <a:srgbClr val="E8393E"/>
              </a:solidFill>
              <a:latin typeface="Montserrat Bold"/>
            </a:endParaRPr>
          </a:p>
          <a:p>
            <a:r>
              <a:rPr lang="fr-FR" sz="677" b="1" spc="6" dirty="0">
                <a:solidFill>
                  <a:srgbClr val="E8393E"/>
                </a:solidFill>
                <a:latin typeface="Montserrat Bold"/>
              </a:rPr>
              <a:t>LOUP-GAROU </a:t>
            </a:r>
          </a:p>
          <a:p>
            <a:pPr algn="just"/>
            <a:r>
              <a:rPr lang="fr-FR" sz="680" b="1" spc="6" dirty="0">
                <a:solidFill>
                  <a:srgbClr val="000000"/>
                </a:solidFill>
                <a:latin typeface="Montserrat Light"/>
              </a:rPr>
              <a:t>Résolvez les énigmes, rassemblez les indices et trouvez l’assassin avant qu’il ne vous trouve !</a:t>
            </a:r>
          </a:p>
          <a:p>
            <a:pPr algn="just"/>
            <a:endParaRPr lang="fr-FR" sz="700" b="1" spc="6" dirty="0">
              <a:solidFill>
                <a:srgbClr val="201953"/>
              </a:solidFill>
              <a:latin typeface="Montserrat Bold"/>
            </a:endParaRPr>
          </a:p>
          <a:p>
            <a:pPr algn="just"/>
            <a:endParaRPr lang="fr-FR" sz="700" b="1" spc="6" dirty="0">
              <a:solidFill>
                <a:srgbClr val="201953"/>
              </a:solidFill>
              <a:latin typeface="Montserrat Bold"/>
            </a:endParaRPr>
          </a:p>
          <a:p>
            <a:pPr algn="just"/>
            <a:endParaRPr lang="fr-FR" sz="700" b="1" spc="6" dirty="0">
              <a:solidFill>
                <a:srgbClr val="201953"/>
              </a:solidFill>
              <a:latin typeface="Montserrat Bold"/>
            </a:endParaRPr>
          </a:p>
          <a:p>
            <a:pPr algn="just"/>
            <a:endParaRPr lang="fr-FR" sz="700" b="1" spc="6" dirty="0">
              <a:solidFill>
                <a:srgbClr val="201953"/>
              </a:solidFill>
              <a:latin typeface="Montserrat Bold"/>
            </a:endParaRPr>
          </a:p>
          <a:p>
            <a:pPr algn="just"/>
            <a:endParaRPr lang="fr-FR" sz="700" b="1" spc="6" dirty="0">
              <a:solidFill>
                <a:srgbClr val="201953"/>
              </a:solidFill>
              <a:latin typeface="Montserrat Bold"/>
            </a:endParaRPr>
          </a:p>
          <a:p>
            <a:pPr algn="just"/>
            <a:endParaRPr lang="fr-FR" sz="700" b="1" spc="6" dirty="0">
              <a:solidFill>
                <a:srgbClr val="201953"/>
              </a:solidFill>
              <a:latin typeface="Montserrat Bold"/>
            </a:endParaRPr>
          </a:p>
          <a:p>
            <a:pPr algn="just"/>
            <a:endParaRPr lang="fr-FR" sz="700" b="1" spc="6" dirty="0">
              <a:solidFill>
                <a:srgbClr val="201953"/>
              </a:solidFill>
              <a:latin typeface="Montserrat Bold"/>
            </a:endParaRPr>
          </a:p>
          <a:p>
            <a:pPr algn="just"/>
            <a:endParaRPr lang="fr-FR" sz="700" b="1" spc="6" dirty="0">
              <a:solidFill>
                <a:srgbClr val="201953"/>
              </a:solidFill>
              <a:latin typeface="Montserrat Bold"/>
            </a:endParaRPr>
          </a:p>
          <a:p>
            <a:pPr algn="just"/>
            <a:endParaRPr lang="fr-FR" sz="700" b="1" spc="6" dirty="0">
              <a:solidFill>
                <a:srgbClr val="201953"/>
              </a:solidFill>
              <a:latin typeface="Montserrat Bold"/>
            </a:endParaRPr>
          </a:p>
          <a:p>
            <a:pPr algn="just"/>
            <a:r>
              <a:rPr lang="fr-FR" sz="700" b="1" spc="6" dirty="0">
                <a:latin typeface="Montserrat Bold"/>
              </a:rPr>
              <a:t>à partir de 16h30 - Petit Hall</a:t>
            </a:r>
          </a:p>
          <a:p>
            <a:pPr algn="just"/>
            <a:endParaRPr lang="fr-FR" sz="600" b="1" spc="6" dirty="0">
              <a:solidFill>
                <a:srgbClr val="201953"/>
              </a:solidFill>
              <a:latin typeface="Montserrat Bold"/>
            </a:endParaRPr>
          </a:p>
          <a:p>
            <a:pPr algn="just">
              <a:lnSpc>
                <a:spcPts val="972"/>
              </a:lnSpc>
            </a:pPr>
            <a:r>
              <a:rPr lang="en-US" sz="677" b="1" spc="6" dirty="0">
                <a:solidFill>
                  <a:srgbClr val="E8393E"/>
                </a:solidFill>
                <a:latin typeface="Montserrat Bold"/>
                <a:ea typeface="Montserrat Bold"/>
                <a:cs typeface="Montserrat Bold"/>
                <a:sym typeface="Montserrat Bold"/>
              </a:rPr>
              <a:t>RECONSTITUTION D’AUDIENCES D’AFFAIRES FAMILIALES </a:t>
            </a:r>
          </a:p>
          <a:p>
            <a:pPr algn="just">
              <a:lnSpc>
                <a:spcPts val="972"/>
              </a:lnSpc>
            </a:pPr>
            <a:r>
              <a:rPr lang="en-US" sz="677" b="1" spc="6" dirty="0">
                <a:solidFill>
                  <a:srgbClr val="000000"/>
                </a:solidFill>
                <a:latin typeface="Montserrat Light"/>
                <a:sym typeface="Montserrat Light"/>
              </a:rPr>
              <a:t>Observez la justice civile en assistant à des audiences de juges aux affaires familiales</a:t>
            </a:r>
          </a:p>
          <a:p>
            <a:pPr algn="just">
              <a:lnSpc>
                <a:spcPts val="972"/>
              </a:lnSpc>
            </a:pPr>
            <a:endParaRPr lang="en-US" sz="677" b="1" spc="6" dirty="0">
              <a:solidFill>
                <a:srgbClr val="000000"/>
              </a:solidFill>
              <a:latin typeface="Montserrat Light"/>
              <a:sym typeface="Montserrat Light"/>
            </a:endParaRPr>
          </a:p>
          <a:p>
            <a:pPr algn="just"/>
            <a:r>
              <a:rPr lang="en-US" sz="677" i="1" spc="15" dirty="0">
                <a:solidFill>
                  <a:srgbClr val="000000"/>
                </a:solidFill>
                <a:latin typeface="Montserrat Light Italics"/>
                <a:sym typeface="Montserrat Light Italics"/>
              </a:rPr>
              <a:t>Avec la participation des étudiant.e.s du Master Justice, Procès et </a:t>
            </a:r>
            <a:r>
              <a:rPr lang="en-US" sz="677" i="1" spc="15" dirty="0" err="1">
                <a:solidFill>
                  <a:srgbClr val="000000"/>
                </a:solidFill>
                <a:latin typeface="Montserrat Light Italics"/>
                <a:sym typeface="Montserrat Light Italics"/>
              </a:rPr>
              <a:t>Procédures</a:t>
            </a:r>
            <a:r>
              <a:rPr lang="en-US" sz="677" i="1" spc="15" dirty="0">
                <a:solidFill>
                  <a:srgbClr val="000000"/>
                </a:solidFill>
                <a:latin typeface="Montserrat Light Italics"/>
                <a:sym typeface="Montserrat Light Italics"/>
              </a:rPr>
              <a:t> de l’Université Paris Nanterre, co-</a:t>
            </a:r>
            <a:r>
              <a:rPr lang="fr-FR" sz="677" i="1" spc="15" dirty="0">
                <a:solidFill>
                  <a:srgbClr val="000000"/>
                </a:solidFill>
                <a:latin typeface="Montserrat Light Italics"/>
              </a:rPr>
              <a:t>dirigé par Audrey Darsonville, Professeure de droit pénal, Université Paris Nanterre et Eva Menduina Gordon, Maîtresse de conférences en droit privé, Université Paris Nanterre</a:t>
            </a:r>
          </a:p>
          <a:p>
            <a:pPr algn="just"/>
            <a:r>
              <a:rPr lang="fr-FR" sz="677" i="1" spc="15" dirty="0">
                <a:solidFill>
                  <a:srgbClr val="000000"/>
                </a:solidFill>
                <a:latin typeface="Montserrat Light Italics"/>
              </a:rPr>
              <a:t>Atelier coordonné par Madame Camille Bourdaire-Mignot, Maîtresse de conférences en droit privé, Université Paris Nanterre</a:t>
            </a:r>
          </a:p>
          <a:p>
            <a:pPr algn="just"/>
            <a:endParaRPr lang="en-US" sz="677" i="1" spc="15" dirty="0">
              <a:solidFill>
                <a:srgbClr val="000000"/>
              </a:solidFill>
              <a:latin typeface="Montserrat Light Italics"/>
              <a:sym typeface="Montserrat Light Italics"/>
            </a:endParaRPr>
          </a:p>
          <a:p>
            <a:pPr algn="just"/>
            <a:r>
              <a:rPr lang="en-US" sz="700" b="1" spc="6" dirty="0">
                <a:latin typeface="Montserrat Bold"/>
                <a:ea typeface="Montserrat Bold"/>
                <a:cs typeface="Montserrat Bold"/>
                <a:sym typeface="Montserrat Bold"/>
              </a:rPr>
              <a:t>de 16H30 à 19h30 – Salles 141 et 142</a:t>
            </a:r>
          </a:p>
          <a:p>
            <a:pPr algn="just">
              <a:lnSpc>
                <a:spcPts val="338"/>
              </a:lnSpc>
            </a:pPr>
            <a:endParaRPr lang="en-US" sz="677" i="1" spc="15" dirty="0">
              <a:solidFill>
                <a:srgbClr val="000000"/>
              </a:solidFill>
              <a:latin typeface="Montserrat Light Italics"/>
              <a:sym typeface="Montserrat Light Italics"/>
            </a:endParaRPr>
          </a:p>
          <a:p>
            <a:pPr algn="just">
              <a:lnSpc>
                <a:spcPts val="338"/>
              </a:lnSpc>
            </a:pPr>
            <a:endParaRPr lang="en-US" sz="677" i="1" spc="15" dirty="0">
              <a:solidFill>
                <a:srgbClr val="000000"/>
              </a:solidFill>
              <a:latin typeface="Montserrat Light Italics"/>
              <a:sym typeface="Montserrat Light Italics"/>
            </a:endParaRPr>
          </a:p>
          <a:p>
            <a:pPr algn="just">
              <a:lnSpc>
                <a:spcPts val="338"/>
              </a:lnSpc>
            </a:pPr>
            <a:endParaRPr lang="en-US" sz="677" i="1" spc="15" dirty="0">
              <a:solidFill>
                <a:srgbClr val="000000"/>
              </a:solidFill>
              <a:latin typeface="Montserrat Light Italics"/>
              <a:sym typeface="Montserrat Light Italics"/>
            </a:endParaRPr>
          </a:p>
          <a:p>
            <a:pPr algn="just">
              <a:lnSpc>
                <a:spcPts val="999"/>
              </a:lnSpc>
            </a:pPr>
            <a:r>
              <a:rPr lang="en-US" sz="677" b="1" spc="6" dirty="0">
                <a:solidFill>
                  <a:srgbClr val="E8393E"/>
                </a:solidFill>
                <a:latin typeface="Montserrat Bold"/>
                <a:ea typeface="Montserrat Bold"/>
                <a:cs typeface="Montserrat Bold"/>
                <a:sym typeface="Montserrat Bold"/>
              </a:rPr>
              <a:t>Conférence-Débat : JUGER AU PRESENT LE PASSE PEUT-IL PREPARER L’AVENIR ?</a:t>
            </a:r>
          </a:p>
          <a:p>
            <a:pPr algn="just"/>
            <a:r>
              <a:rPr lang="fr-FR" sz="677" i="1" spc="15" dirty="0">
                <a:solidFill>
                  <a:srgbClr val="000000"/>
                </a:solidFill>
                <a:latin typeface="Montserrat Light Italics"/>
              </a:rPr>
              <a:t>En octobre 1972 s’ouvrait le « procès de Bobigny », dans lequel une femme était jugée pour avoir été contrainte d’avorter. Trois ans plus tard, la loi légalisant l'interruption volontaire de grossesse était promulguée en France. A la suite de la représentation de la pièce de théâtre consacrée à ce procès emblématique (organisée à l’Université Paris Nanterre par la Mission égalité le 6 mars 2025), une conférence-débat croisera les regards historiques, juridiques et sociologiques.</a:t>
            </a:r>
          </a:p>
          <a:p>
            <a:pPr>
              <a:lnSpc>
                <a:spcPts val="999"/>
              </a:lnSpc>
            </a:pPr>
            <a:r>
              <a:rPr lang="fr-FR" sz="677" b="1" spc="6" dirty="0">
                <a:solidFill>
                  <a:srgbClr val="000000"/>
                </a:solidFill>
                <a:latin typeface="Montserrat Light"/>
              </a:rPr>
              <a:t>Demandez-vous si juger au présent peut préparer l'avenir</a:t>
            </a:r>
            <a:endParaRPr lang="fr-FR" sz="677" b="1" spc="6" dirty="0">
              <a:latin typeface="Montserrat Light"/>
            </a:endParaRPr>
          </a:p>
          <a:p>
            <a:pPr>
              <a:lnSpc>
                <a:spcPts val="999"/>
              </a:lnSpc>
            </a:pPr>
            <a:endParaRPr lang="fr-FR" sz="677" b="1" spc="6" dirty="0">
              <a:solidFill>
                <a:srgbClr val="000000"/>
              </a:solidFill>
              <a:latin typeface="Montserrat Light"/>
            </a:endParaRPr>
          </a:p>
          <a:p>
            <a:pPr algn="just"/>
            <a:r>
              <a:rPr lang="fr-FR" sz="677" i="1" spc="15" dirty="0">
                <a:solidFill>
                  <a:srgbClr val="000000"/>
                </a:solidFill>
                <a:latin typeface="Montserrat Light Italics"/>
              </a:rPr>
              <a:t>Conférence-débat animée par Madame Sophie Sontag Koenig, Maîtresse de conférences en droit pénal, Université Paris Nanterre</a:t>
            </a:r>
          </a:p>
          <a:p>
            <a:pPr algn="just"/>
            <a:r>
              <a:rPr lang="fr-FR" sz="677" i="1" spc="15" dirty="0">
                <a:solidFill>
                  <a:srgbClr val="000000"/>
                </a:solidFill>
                <a:latin typeface="Montserrat Light Italics"/>
              </a:rPr>
              <a:t>Avec Monsieur Laurent Bonelli, sociologue, Professeur en science politique, Université Paris Nanterre, Madame Virginie Deneux, Procureure de la République adjointe, Tribunal judiciaire de Nanterre, Monsieur Mathieu Soula, Professeur en histoire du droit et des institutions, Université Paris Nanterre</a:t>
            </a:r>
          </a:p>
          <a:p>
            <a:pPr algn="just"/>
            <a:endParaRPr lang="en-US" sz="677" i="1" spc="15" dirty="0">
              <a:solidFill>
                <a:srgbClr val="000000"/>
              </a:solidFill>
              <a:latin typeface="Montserrat Light Italics"/>
              <a:sym typeface="Montserrat Light Italics"/>
            </a:endParaRPr>
          </a:p>
          <a:p>
            <a:pPr algn="just">
              <a:lnSpc>
                <a:spcPts val="338"/>
              </a:lnSpc>
            </a:pPr>
            <a:endParaRPr lang="en-US" sz="700" b="1" spc="6" dirty="0">
              <a:solidFill>
                <a:srgbClr val="201953"/>
              </a:solidFill>
              <a:latin typeface="Montserrat Bold"/>
              <a:sym typeface="Montserrat Light Italics"/>
            </a:endParaRPr>
          </a:p>
          <a:p>
            <a:pPr algn="just">
              <a:lnSpc>
                <a:spcPts val="338"/>
              </a:lnSpc>
            </a:pPr>
            <a:r>
              <a:rPr lang="en-US" sz="700" b="1" spc="6" dirty="0">
                <a:latin typeface="Montserrat Bold"/>
                <a:sym typeface="Montserrat Light Italics"/>
              </a:rPr>
              <a:t>de 16h45 à 18h00 – Amphi D</a:t>
            </a:r>
            <a:r>
              <a:rPr lang="en-US" sz="700" b="1" spc="6" dirty="0">
                <a:latin typeface="Montserrat Bold"/>
                <a:sym typeface="Montserrat Bold"/>
              </a:rPr>
              <a:t> </a:t>
            </a:r>
            <a:endParaRPr lang="en-US" sz="677" i="1" spc="15" dirty="0">
              <a:solidFill>
                <a:srgbClr val="000000"/>
              </a:solidFill>
              <a:latin typeface="Montserrat Light Italics"/>
              <a:sym typeface="Montserrat Light Italics"/>
            </a:endParaRPr>
          </a:p>
        </p:txBody>
      </p:sp>
      <p:sp>
        <p:nvSpPr>
          <p:cNvPr id="31" name="TextBox 31"/>
          <p:cNvSpPr txBox="1"/>
          <p:nvPr/>
        </p:nvSpPr>
        <p:spPr>
          <a:xfrm>
            <a:off x="8144351" y="6870849"/>
            <a:ext cx="2090928" cy="366427"/>
          </a:xfrm>
          <a:prstGeom prst="rect">
            <a:avLst/>
          </a:prstGeom>
        </p:spPr>
        <p:txBody>
          <a:bodyPr lIns="0" tIns="0" rIns="0" bIns="0" rtlCol="0" anchor="t">
            <a:spAutoFit/>
          </a:bodyPr>
          <a:lstStyle/>
          <a:p>
            <a:pPr algn="ctr">
              <a:lnSpc>
                <a:spcPts val="960"/>
              </a:lnSpc>
            </a:pPr>
            <a:r>
              <a:rPr lang="en-US" sz="678" spc="6" dirty="0">
                <a:solidFill>
                  <a:srgbClr val="201853"/>
                </a:solidFill>
                <a:latin typeface="Montserrat Light"/>
                <a:ea typeface="Montserrat Light"/>
                <a:cs typeface="Montserrat Light"/>
                <a:sym typeface="Montserrat Light"/>
              </a:rPr>
              <a:t>Tout au long de la soirée, </a:t>
            </a:r>
            <a:r>
              <a:rPr lang="en-US" sz="678" spc="6" dirty="0" err="1">
                <a:solidFill>
                  <a:srgbClr val="201853"/>
                </a:solidFill>
                <a:latin typeface="Montserrat Light"/>
                <a:ea typeface="Montserrat Light"/>
                <a:cs typeface="Montserrat Light"/>
                <a:sym typeface="Montserrat Light"/>
              </a:rPr>
              <a:t>plongez</a:t>
            </a:r>
            <a:r>
              <a:rPr lang="en-US" sz="678" spc="6" dirty="0">
                <a:solidFill>
                  <a:srgbClr val="201853"/>
                </a:solidFill>
                <a:latin typeface="Montserrat Light"/>
                <a:ea typeface="Montserrat Light"/>
                <a:cs typeface="Montserrat Light"/>
                <a:sym typeface="Montserrat Light"/>
              </a:rPr>
              <a:t> dans </a:t>
            </a:r>
            <a:r>
              <a:rPr lang="en-US" sz="678" spc="6" dirty="0" err="1">
                <a:solidFill>
                  <a:srgbClr val="201853"/>
                </a:solidFill>
                <a:latin typeface="Montserrat Light"/>
                <a:ea typeface="Montserrat Light"/>
                <a:cs typeface="Montserrat Light"/>
                <a:sym typeface="Montserrat Light"/>
              </a:rPr>
              <a:t>l’univers</a:t>
            </a:r>
            <a:r>
              <a:rPr lang="en-US" sz="678" spc="6" dirty="0">
                <a:solidFill>
                  <a:srgbClr val="201853"/>
                </a:solidFill>
                <a:latin typeface="Montserrat Light"/>
                <a:ea typeface="Montserrat Light"/>
                <a:cs typeface="Montserrat Light"/>
                <a:sym typeface="Montserrat Light"/>
              </a:rPr>
              <a:t> de la justice grâce </a:t>
            </a:r>
            <a:r>
              <a:rPr lang="en-US" sz="678" spc="6" dirty="0" err="1">
                <a:solidFill>
                  <a:srgbClr val="201853"/>
                </a:solidFill>
                <a:latin typeface="Montserrat Light"/>
                <a:ea typeface="Montserrat Light"/>
                <a:cs typeface="Montserrat Light"/>
                <a:sym typeface="Montserrat Light"/>
              </a:rPr>
              <a:t>à</a:t>
            </a:r>
            <a:r>
              <a:rPr lang="en-US" sz="678" spc="6" dirty="0">
                <a:solidFill>
                  <a:srgbClr val="201853"/>
                </a:solidFill>
                <a:latin typeface="Montserrat Light"/>
                <a:ea typeface="Montserrat Light"/>
                <a:cs typeface="Montserrat Light"/>
                <a:sym typeface="Montserrat Light"/>
              </a:rPr>
              <a:t> </a:t>
            </a:r>
            <a:r>
              <a:rPr lang="en-US" sz="678" spc="6" dirty="0" err="1">
                <a:solidFill>
                  <a:srgbClr val="201853"/>
                </a:solidFill>
                <a:latin typeface="Montserrat Light"/>
                <a:ea typeface="Montserrat Light"/>
                <a:cs typeface="Montserrat Light"/>
                <a:sym typeface="Montserrat Light"/>
              </a:rPr>
              <a:t>l’abécédaire</a:t>
            </a:r>
            <a:r>
              <a:rPr lang="en-US" sz="678" spc="6" dirty="0">
                <a:solidFill>
                  <a:srgbClr val="201853"/>
                </a:solidFill>
                <a:latin typeface="Montserrat Light"/>
                <a:ea typeface="Montserrat Light"/>
                <a:cs typeface="Montserrat Light"/>
                <a:sym typeface="Montserrat Light"/>
              </a:rPr>
              <a:t> </a:t>
            </a:r>
            <a:r>
              <a:rPr lang="en-US" sz="678" spc="6" dirty="0" err="1">
                <a:solidFill>
                  <a:srgbClr val="201853"/>
                </a:solidFill>
                <a:latin typeface="Montserrat Light"/>
                <a:ea typeface="Montserrat Light"/>
                <a:cs typeface="Montserrat Light"/>
                <a:sym typeface="Montserrat Light"/>
              </a:rPr>
              <a:t>réalisé</a:t>
            </a:r>
            <a:r>
              <a:rPr lang="en-US" sz="678" spc="6" dirty="0">
                <a:solidFill>
                  <a:srgbClr val="201853"/>
                </a:solidFill>
                <a:latin typeface="Montserrat Light"/>
                <a:ea typeface="Montserrat Light"/>
                <a:cs typeface="Montserrat Light"/>
                <a:sym typeface="Montserrat Light"/>
              </a:rPr>
              <a:t> par </a:t>
            </a:r>
            <a:r>
              <a:rPr lang="en-US" sz="678" spc="6" dirty="0" err="1">
                <a:solidFill>
                  <a:srgbClr val="201853"/>
                </a:solidFill>
                <a:latin typeface="Montserrat Light"/>
                <a:ea typeface="Montserrat Light"/>
                <a:cs typeface="Montserrat Light"/>
                <a:sym typeface="Montserrat Light"/>
              </a:rPr>
              <a:t>Thémis</a:t>
            </a:r>
            <a:r>
              <a:rPr lang="en-US" sz="678" spc="6" dirty="0">
                <a:solidFill>
                  <a:srgbClr val="201853"/>
                </a:solidFill>
                <a:latin typeface="Montserrat Light"/>
                <a:ea typeface="Montserrat Light"/>
                <a:cs typeface="Montserrat Light"/>
                <a:sym typeface="Montserrat Light"/>
              </a:rPr>
              <a:t> Paris Nanterre</a:t>
            </a:r>
          </a:p>
        </p:txBody>
      </p:sp>
      <p:sp>
        <p:nvSpPr>
          <p:cNvPr id="32" name="TextBox 32"/>
          <p:cNvSpPr txBox="1"/>
          <p:nvPr/>
        </p:nvSpPr>
        <p:spPr>
          <a:xfrm>
            <a:off x="7172252" y="254622"/>
            <a:ext cx="3517899" cy="6295634"/>
          </a:xfrm>
          <a:prstGeom prst="rect">
            <a:avLst/>
          </a:prstGeom>
        </p:spPr>
        <p:txBody>
          <a:bodyPr wrap="square" lIns="0" tIns="0" rIns="0" bIns="0" rtlCol="0" anchor="t">
            <a:spAutoFit/>
          </a:bodyPr>
          <a:lstStyle/>
          <a:p>
            <a:pPr algn="just">
              <a:lnSpc>
                <a:spcPts val="1694"/>
              </a:lnSpc>
            </a:pPr>
            <a:r>
              <a:rPr lang="en-US" sz="677" b="1" spc="6" dirty="0">
                <a:solidFill>
                  <a:srgbClr val="E8393E"/>
                </a:solidFill>
                <a:latin typeface="Montserrat Bold"/>
                <a:ea typeface="Montserrat Bold"/>
                <a:cs typeface="Montserrat Bold"/>
                <a:sym typeface="Montserrat Bold"/>
              </a:rPr>
              <a:t>MUSIQUE ET DROIT</a:t>
            </a:r>
            <a:endParaRPr lang="en-US" sz="677" b="1" spc="6" dirty="0">
              <a:solidFill>
                <a:srgbClr val="000000"/>
              </a:solidFill>
              <a:latin typeface="Montserrat Light"/>
              <a:sym typeface="Montserrat Light"/>
            </a:endParaRPr>
          </a:p>
          <a:p>
            <a:pPr algn="just"/>
            <a:r>
              <a:rPr lang="fr-FR" sz="677" b="1" spc="6" dirty="0">
                <a:solidFill>
                  <a:srgbClr val="000000"/>
                </a:solidFill>
                <a:latin typeface="Montserrat Light"/>
              </a:rPr>
              <a:t>Découvrez les relations entre musique et droit - passé et présent</a:t>
            </a:r>
            <a:endParaRPr lang="en-US" sz="677" b="1" spc="6" dirty="0">
              <a:solidFill>
                <a:srgbClr val="000000"/>
              </a:solidFill>
              <a:latin typeface="Montserrat Light"/>
              <a:sym typeface="Montserrat Bold"/>
            </a:endParaRPr>
          </a:p>
          <a:p>
            <a:pPr algn="just"/>
            <a:endParaRPr lang="en-US" sz="600" b="1" spc="6" dirty="0">
              <a:latin typeface="Montserrat Bold"/>
              <a:ea typeface="Montserrat Bold"/>
              <a:cs typeface="Montserrat Bold"/>
              <a:sym typeface="Montserrat Bold"/>
            </a:endParaRPr>
          </a:p>
          <a:p>
            <a:pPr algn="just"/>
            <a:r>
              <a:rPr lang="fr-FR" sz="677" i="1" spc="15" dirty="0">
                <a:solidFill>
                  <a:srgbClr val="000000"/>
                </a:solidFill>
                <a:latin typeface="Montserrat Light Italics"/>
              </a:rPr>
              <a:t>Avec la participation de Madame Alix Fleuriet, Vice-présidente à la 3</a:t>
            </a:r>
            <a:r>
              <a:rPr lang="fr-FR" sz="677" i="1" spc="15" baseline="30000" dirty="0">
                <a:solidFill>
                  <a:srgbClr val="000000"/>
                </a:solidFill>
                <a:latin typeface="Montserrat Light Italics"/>
              </a:rPr>
              <a:t>e</a:t>
            </a:r>
            <a:r>
              <a:rPr lang="fr-FR" sz="677" i="1" spc="15" dirty="0">
                <a:solidFill>
                  <a:srgbClr val="000000"/>
                </a:solidFill>
                <a:latin typeface="Montserrat Light Italics"/>
              </a:rPr>
              <a:t> chambre civile au TJ de Paris à compter du 1er septembre 2025 et anciennement Vice-présidente à la 1ère chambre civile au TJ de Nanterre, Madame Sandrine Gil, Première vice-présidente coordinatrice du pôle civil, Présidente de la 1ère chambre civile au TJ de Nanterre, Mesdames Claire Laborde-Menjaud et Clarisse Meykiechel, doctorantes en histoire du droit, Université Paris Nanterre, Monsieur Sébastien Raimond, Maître de conférences en droit privé, Université Paris Nanterre</a:t>
            </a:r>
          </a:p>
          <a:p>
            <a:pPr algn="just"/>
            <a:endParaRPr lang="fr-FR" sz="677" i="1" spc="15" dirty="0">
              <a:solidFill>
                <a:srgbClr val="000000"/>
              </a:solidFill>
              <a:latin typeface="Montserrat Light Italics"/>
            </a:endParaRPr>
          </a:p>
          <a:p>
            <a:pPr algn="just"/>
            <a:r>
              <a:rPr lang="en-US" sz="700" b="1" spc="6" dirty="0">
                <a:latin typeface="Montserrat Bold"/>
                <a:ea typeface="Montserrat Bold"/>
                <a:cs typeface="Montserrat Bold"/>
                <a:sym typeface="Montserrat Bold"/>
              </a:rPr>
              <a:t>de 18h15 à 19h15 – Amphi D</a:t>
            </a:r>
          </a:p>
          <a:p>
            <a:pPr algn="just"/>
            <a:endParaRPr lang="en-US" sz="677" i="1" spc="15" dirty="0">
              <a:solidFill>
                <a:srgbClr val="000000"/>
              </a:solidFill>
              <a:latin typeface="Montserrat Light Italics"/>
              <a:sym typeface="Montserrat Bold"/>
            </a:endParaRPr>
          </a:p>
          <a:p>
            <a:pPr algn="just"/>
            <a:endParaRPr lang="en-US" sz="677" i="1" spc="15" dirty="0">
              <a:solidFill>
                <a:srgbClr val="000000"/>
              </a:solidFill>
              <a:latin typeface="Montserrat Light Italics"/>
              <a:sym typeface="Montserrat Bold"/>
            </a:endParaRPr>
          </a:p>
          <a:p>
            <a:pPr algn="just"/>
            <a:endParaRPr lang="fr-FR" sz="677" b="1" i="1" spc="15" dirty="0">
              <a:solidFill>
                <a:srgbClr val="0070C0"/>
              </a:solidFill>
              <a:latin typeface="Montserrat Light Italics"/>
              <a:sym typeface="Montserrat Bold"/>
            </a:endParaRPr>
          </a:p>
          <a:p>
            <a:pPr algn="just"/>
            <a:endParaRPr lang="fr-FR" sz="677" b="1" i="1" spc="15" dirty="0">
              <a:solidFill>
                <a:srgbClr val="0070C0"/>
              </a:solidFill>
              <a:latin typeface="Montserrat Light Italics"/>
              <a:sym typeface="Montserrat Bold"/>
            </a:endParaRPr>
          </a:p>
          <a:p>
            <a:pPr algn="ctr"/>
            <a:r>
              <a:rPr lang="fr-FR" sz="900" b="1" spc="6" dirty="0">
                <a:solidFill>
                  <a:srgbClr val="E8393E"/>
                </a:solidFill>
                <a:latin typeface="Montserrat Bold"/>
              </a:rPr>
              <a:t>CONCERT DE CLOTURE</a:t>
            </a:r>
          </a:p>
          <a:p>
            <a:pPr algn="ctr"/>
            <a:r>
              <a:rPr lang="fr-FR" sz="677" b="1" spc="6" dirty="0">
                <a:solidFill>
                  <a:srgbClr val="000000"/>
                </a:solidFill>
                <a:latin typeface="Montserrat Light"/>
              </a:rPr>
              <a:t>A l’issue de la table ronde Musique et Droit, un concert clôturera en musique </a:t>
            </a:r>
          </a:p>
          <a:p>
            <a:pPr algn="ctr"/>
            <a:r>
              <a:rPr lang="fr-FR" sz="677" b="1" spc="6" dirty="0">
                <a:solidFill>
                  <a:srgbClr val="000000"/>
                </a:solidFill>
                <a:latin typeface="Montserrat Light"/>
              </a:rPr>
              <a:t>la Nuit du droit 2025 de l’Université Paris Nanterre !</a:t>
            </a:r>
          </a:p>
          <a:p>
            <a:pPr algn="just"/>
            <a:endParaRPr lang="fr-FR" sz="677" b="1" i="1" spc="15" dirty="0">
              <a:solidFill>
                <a:srgbClr val="0070C0"/>
              </a:solidFill>
              <a:latin typeface="Montserrat Light Italics"/>
            </a:endParaRPr>
          </a:p>
          <a:p>
            <a:pPr algn="just"/>
            <a:r>
              <a:rPr lang="fr-FR" sz="677" i="1" spc="15" dirty="0">
                <a:solidFill>
                  <a:srgbClr val="000000"/>
                </a:solidFill>
                <a:latin typeface="Montserrat Light Italics"/>
              </a:rPr>
              <a:t>Avec la participation exceptionnelle des solistes de l’Orchestre Mélodix, Orchestre Symphonique de l’Université Paris Nanterre, direction Fabrice Parmentier</a:t>
            </a:r>
          </a:p>
          <a:p>
            <a:endParaRPr lang="fr-FR" sz="677" i="1" spc="15" dirty="0">
              <a:solidFill>
                <a:srgbClr val="000000"/>
              </a:solidFill>
              <a:latin typeface="Montserrat Light Italics"/>
            </a:endParaRPr>
          </a:p>
          <a:p>
            <a:r>
              <a:rPr lang="en-US" sz="700" b="1" spc="6" dirty="0">
                <a:latin typeface="Montserrat Bold"/>
                <a:ea typeface="Montserrat Bold"/>
                <a:cs typeface="Montserrat Bold"/>
                <a:sym typeface="Montserrat Bold"/>
              </a:rPr>
              <a:t>de 19h15 à 20h00 – Amphi D</a:t>
            </a:r>
          </a:p>
          <a:p>
            <a:pPr algn="just">
              <a:lnSpc>
                <a:spcPts val="1694"/>
              </a:lnSpc>
            </a:pPr>
            <a:endParaRPr lang="en-US" sz="700"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a:p>
            <a:pPr algn="just">
              <a:lnSpc>
                <a:spcPts val="1694"/>
              </a:lnSpc>
            </a:pPr>
            <a:endParaRPr lang="en-US" sz="677" i="1" spc="15" dirty="0">
              <a:solidFill>
                <a:srgbClr val="000000"/>
              </a:solidFill>
              <a:latin typeface="Montserrat Light Italics"/>
              <a:sym typeface="Montserrat Bold"/>
            </a:endParaRPr>
          </a:p>
        </p:txBody>
      </p:sp>
      <p:sp>
        <p:nvSpPr>
          <p:cNvPr id="33" name="TextBox 33"/>
          <p:cNvSpPr txBox="1"/>
          <p:nvPr/>
        </p:nvSpPr>
        <p:spPr>
          <a:xfrm>
            <a:off x="800319" y="-10716"/>
            <a:ext cx="2078717" cy="265405"/>
          </a:xfrm>
          <a:prstGeom prst="rect">
            <a:avLst/>
          </a:prstGeom>
        </p:spPr>
        <p:txBody>
          <a:bodyPr lIns="0" tIns="0" rIns="0" bIns="0" rtlCol="0" anchor="t">
            <a:spAutoFit/>
          </a:bodyPr>
          <a:lstStyle/>
          <a:p>
            <a:pPr algn="l">
              <a:lnSpc>
                <a:spcPts val="2175"/>
              </a:lnSpc>
            </a:pPr>
            <a:r>
              <a:rPr lang="en-US" sz="1553" spc="46" dirty="0">
                <a:solidFill>
                  <a:srgbClr val="201853"/>
                </a:solidFill>
                <a:latin typeface="Montserrat Light"/>
                <a:ea typeface="Montserrat Light"/>
                <a:cs typeface="Montserrat Light"/>
                <a:sym typeface="Montserrat Light"/>
              </a:rPr>
              <a:t>NOS PARTENAIRES </a:t>
            </a:r>
          </a:p>
        </p:txBody>
      </p:sp>
      <p:sp>
        <p:nvSpPr>
          <p:cNvPr id="34" name="TextBox 34"/>
          <p:cNvSpPr txBox="1"/>
          <p:nvPr/>
        </p:nvSpPr>
        <p:spPr>
          <a:xfrm>
            <a:off x="4512767" y="32533"/>
            <a:ext cx="4491532" cy="542841"/>
          </a:xfrm>
          <a:prstGeom prst="rect">
            <a:avLst/>
          </a:prstGeom>
        </p:spPr>
        <p:txBody>
          <a:bodyPr wrap="square" lIns="0" tIns="0" rIns="0" bIns="0" rtlCol="0" anchor="t">
            <a:spAutoFit/>
          </a:bodyPr>
          <a:lstStyle/>
          <a:p>
            <a:pPr>
              <a:lnSpc>
                <a:spcPts val="2169"/>
              </a:lnSpc>
            </a:pPr>
            <a:r>
              <a:rPr lang="en-US" sz="1549" spc="15" dirty="0">
                <a:solidFill>
                  <a:srgbClr val="201953"/>
                </a:solidFill>
                <a:latin typeface="Montserrat Light"/>
                <a:ea typeface="Montserrat Light"/>
                <a:cs typeface="Montserrat Light"/>
                <a:sym typeface="Montserrat Light"/>
              </a:rPr>
              <a:t>   LE PROGRAMME DE LA NUIT DU DROIT</a:t>
            </a:r>
          </a:p>
          <a:p>
            <a:pPr algn="l">
              <a:lnSpc>
                <a:spcPts val="2169"/>
              </a:lnSpc>
            </a:pPr>
            <a:r>
              <a:rPr lang="en-US" sz="1549" spc="15" dirty="0">
                <a:solidFill>
                  <a:srgbClr val="374873"/>
                </a:solidFill>
                <a:latin typeface="Montserrat Light"/>
                <a:ea typeface="Montserrat Light"/>
                <a:cs typeface="Montserrat Light"/>
                <a:sym typeface="Montserrat Light"/>
              </a:rPr>
              <a:t> </a:t>
            </a:r>
          </a:p>
        </p:txBody>
      </p:sp>
      <p:pic>
        <p:nvPicPr>
          <p:cNvPr id="43" name="Image 42">
            <a:extLst>
              <a:ext uri="{FF2B5EF4-FFF2-40B4-BE49-F238E27FC236}">
                <a16:creationId xmlns:a16="http://schemas.microsoft.com/office/drawing/2014/main" id="{FDDCD849-9B28-48B4-9896-2F49C59E59B9}"/>
              </a:ext>
            </a:extLst>
          </p:cNvPr>
          <p:cNvPicPr>
            <a:picLocks noChangeAspect="1"/>
          </p:cNvPicPr>
          <p:nvPr/>
        </p:nvPicPr>
        <p:blipFill>
          <a:blip r:embed="rId13"/>
          <a:stretch>
            <a:fillRect/>
          </a:stretch>
        </p:blipFill>
        <p:spPr>
          <a:xfrm>
            <a:off x="5528442" y="2532708"/>
            <a:ext cx="838200" cy="1124584"/>
          </a:xfrm>
          <a:prstGeom prst="rect">
            <a:avLst/>
          </a:prstGeom>
        </p:spPr>
      </p:pic>
      <p:pic>
        <p:nvPicPr>
          <p:cNvPr id="39" name="Image 38">
            <a:extLst>
              <a:ext uri="{FF2B5EF4-FFF2-40B4-BE49-F238E27FC236}">
                <a16:creationId xmlns:a16="http://schemas.microsoft.com/office/drawing/2014/main" id="{B9642037-1798-4EDA-8C39-8000C269EC14}"/>
              </a:ext>
            </a:extLst>
          </p:cNvPr>
          <p:cNvPicPr>
            <a:picLocks noChangeAspect="1"/>
          </p:cNvPicPr>
          <p:nvPr/>
        </p:nvPicPr>
        <p:blipFill>
          <a:blip r:embed="rId14"/>
          <a:stretch>
            <a:fillRect/>
          </a:stretch>
        </p:blipFill>
        <p:spPr>
          <a:xfrm>
            <a:off x="1227982" y="4505393"/>
            <a:ext cx="1285113" cy="1662223"/>
          </a:xfrm>
          <a:prstGeom prst="rect">
            <a:avLst/>
          </a:prstGeom>
        </p:spPr>
      </p:pic>
      <p:pic>
        <p:nvPicPr>
          <p:cNvPr id="3" name="Image 2">
            <a:extLst>
              <a:ext uri="{FF2B5EF4-FFF2-40B4-BE49-F238E27FC236}">
                <a16:creationId xmlns:a16="http://schemas.microsoft.com/office/drawing/2014/main" id="{EA543B7B-C813-42A2-95AD-E6C818C0E981}"/>
              </a:ext>
            </a:extLst>
          </p:cNvPr>
          <p:cNvPicPr>
            <a:picLocks noChangeAspect="1"/>
          </p:cNvPicPr>
          <p:nvPr/>
        </p:nvPicPr>
        <p:blipFill>
          <a:blip r:embed="rId15"/>
          <a:stretch>
            <a:fillRect/>
          </a:stretch>
        </p:blipFill>
        <p:spPr>
          <a:xfrm>
            <a:off x="8139330" y="3572219"/>
            <a:ext cx="1494944" cy="1746355"/>
          </a:xfrm>
          <a:prstGeom prst="rect">
            <a:avLst/>
          </a:prstGeom>
        </p:spPr>
      </p:pic>
      <p:sp>
        <p:nvSpPr>
          <p:cNvPr id="42" name="ZoneTexte 41">
            <a:extLst>
              <a:ext uri="{FF2B5EF4-FFF2-40B4-BE49-F238E27FC236}">
                <a16:creationId xmlns:a16="http://schemas.microsoft.com/office/drawing/2014/main" id="{4196714D-F102-4A3D-9B27-C2AAC1A5E7F8}"/>
              </a:ext>
            </a:extLst>
          </p:cNvPr>
          <p:cNvSpPr txBox="1"/>
          <p:nvPr/>
        </p:nvSpPr>
        <p:spPr>
          <a:xfrm>
            <a:off x="299933" y="6637389"/>
            <a:ext cx="3151184" cy="461665"/>
          </a:xfrm>
          <a:prstGeom prst="rect">
            <a:avLst/>
          </a:prstGeom>
          <a:noFill/>
        </p:spPr>
        <p:txBody>
          <a:bodyPr wrap="square">
            <a:spAutoFit/>
          </a:bodyPr>
          <a:lstStyle/>
          <a:p>
            <a:pPr algn="ctr"/>
            <a:r>
              <a:rPr lang="fr-FR" sz="900" b="1" i="1" spc="15" dirty="0">
                <a:solidFill>
                  <a:srgbClr val="000000"/>
                </a:solidFill>
                <a:latin typeface="Montserrat Light Italics"/>
              </a:rPr>
              <a:t>Venez</a:t>
            </a:r>
            <a:r>
              <a:rPr lang="fr-FR" sz="2400" b="1" dirty="0">
                <a:effectLst/>
                <a:latin typeface="Calibri" panose="020F0502020204030204" pitchFamily="34" charset="0"/>
                <a:ea typeface="Calibri" panose="020F0502020204030204" pitchFamily="34" charset="0"/>
              </a:rPr>
              <a:t> </a:t>
            </a:r>
            <a:r>
              <a:rPr lang="fr-FR" sz="900" b="1" i="1" spc="15" dirty="0">
                <a:solidFill>
                  <a:srgbClr val="000000"/>
                </a:solidFill>
                <a:latin typeface="Montserrat Light Italics"/>
              </a:rPr>
              <a:t>entendre le droit, autrement !</a:t>
            </a:r>
          </a:p>
        </p:txBody>
      </p:sp>
      <p:sp>
        <p:nvSpPr>
          <p:cNvPr id="44" name="Rectangle 43">
            <a:extLst>
              <a:ext uri="{FF2B5EF4-FFF2-40B4-BE49-F238E27FC236}">
                <a16:creationId xmlns:a16="http://schemas.microsoft.com/office/drawing/2014/main" id="{06803E10-4B81-4430-B314-E346D2C3B0DA}"/>
              </a:ext>
            </a:extLst>
          </p:cNvPr>
          <p:cNvSpPr/>
          <p:nvPr/>
        </p:nvSpPr>
        <p:spPr>
          <a:xfrm>
            <a:off x="2031457" y="1192235"/>
            <a:ext cx="933451" cy="607171"/>
          </a:xfrm>
          <a:prstGeom prst="rect">
            <a:avLst/>
          </a:pr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838</Words>
  <Application>Microsoft Office PowerPoint</Application>
  <PresentationFormat>Personnalisé</PresentationFormat>
  <Paragraphs>106</Paragraphs>
  <Slides>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Arial</vt:lpstr>
      <vt:lpstr>Calibri</vt:lpstr>
      <vt:lpstr>League Spartan</vt:lpstr>
      <vt:lpstr>Montserrat Light Italics</vt:lpstr>
      <vt:lpstr>Montserrat Bold</vt:lpstr>
      <vt:lpstr>Montserrat Light</vt:lpstr>
      <vt:lpstr>Office Theme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Flyer Nuit du droit 2024_.pdf</dc:title>
  <dc:creator>LAMANI Nadia</dc:creator>
  <cp:lastModifiedBy>Jorre Isabelle</cp:lastModifiedBy>
  <cp:revision>47</cp:revision>
  <dcterms:created xsi:type="dcterms:W3CDTF">2006-08-16T00:00:00Z</dcterms:created>
  <dcterms:modified xsi:type="dcterms:W3CDTF">2025-07-11T08:19:34Z</dcterms:modified>
  <dc:identifier>DAGr8fPIQ-4</dc:identifier>
</cp:coreProperties>
</file>